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8288000" cy="10287000"/>
  <p:notesSz cx="6858000" cy="9144000"/>
  <p:embeddedFontLst>
    <p:embeddedFont>
      <p:font typeface="Open Sans Bold" charset="1" panose="020B0806030504020204"/>
      <p:regular r:id="rId34"/>
    </p:embeddedFont>
    <p:embeddedFont>
      <p:font typeface="Open Sans" charset="1" panose="020B0606030504020204"/>
      <p:regular r:id="rId35"/>
    </p:embeddedFont>
    <p:embeddedFont>
      <p:font typeface="Bebas Neue Bold" charset="1" panose="020B0606020202050201"/>
      <p:regular r:id="rId36"/>
    </p:embeddedFont>
    <p:embeddedFont>
      <p:font typeface="Garet" charset="1" panose="00000000000000000000"/>
      <p:regular r:id="rId37"/>
    </p:embeddedFont>
    <p:embeddedFont>
      <p:font typeface="Garet Bold" charset="1" panose="00000000000000000000"/>
      <p:regular r:id="rId38"/>
    </p:embeddedFont>
    <p:embeddedFont>
      <p:font typeface="Varela Round" charset="1" panose="00000500000000000000"/>
      <p:regular r:id="rId39"/>
    </p:embeddedFont>
    <p:embeddedFont>
      <p:font typeface="League Spartan" charset="1" panose="0000080000000000000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1.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media/image39.png" Type="http://schemas.openxmlformats.org/officeDocument/2006/relationships/image"/><Relationship Id="rId7" Target="../media/image40.png" Type="http://schemas.openxmlformats.org/officeDocument/2006/relationships/image"/><Relationship Id="rId8" Target="../media/image41.png" Type="http://schemas.openxmlformats.org/officeDocument/2006/relationships/image"/><Relationship Id="rId9" Target="../media/image4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44.pn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47.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48.jpeg" Type="http://schemas.openxmlformats.org/officeDocument/2006/relationships/image"/><Relationship Id="rId6" Target="../media/image4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 Id="rId3" Target="../media/image53.jpeg" Type="http://schemas.openxmlformats.org/officeDocument/2006/relationships/image"/><Relationship Id="rId4" Target="../media/image1.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 Id="rId3" Target="../media/image55.jpeg" Type="http://schemas.openxmlformats.org/officeDocument/2006/relationships/image"/><Relationship Id="rId4" Target="../media/image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 Id="rId3" Target="../media/image1.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png" Type="http://schemas.openxmlformats.org/officeDocument/2006/relationships/image"/><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https://www.researchgate.net/publication/228346316_A_complete_processing_chain_for_ship%20_detection_using_optical_satellite_imagery" TargetMode="External" Type="http://schemas.openxmlformats.org/officeDocument/2006/relationships/hyperlink"/><Relationship Id="rId6" Target="https://www.researchgate.net/publication/353809581_RepUNetA_Fast_Image_Semantic_Seg%20mentation_Model_Based_on_Convolutional_Reparameterization_of_Ship_Satellite_Images" TargetMode="External" Type="http://schemas.openxmlformats.org/officeDocument/2006/relationships/hyperlink"/><Relationship Id="rId7" Target="https://arxiv.org/abs/1505.04597" TargetMode="External" Type="http://schemas.openxmlformats.org/officeDocument/2006/relationships/hyperlink"/><Relationship Id="rId8" Target="https://doi.org/10.3390/rs15133441" TargetMode="External" Type="http://schemas.openxmlformats.org/officeDocument/2006/relationships/hyperlink"/><Relationship Id="rId9" Target="https://doi.org/10.1109/ICSMC.1998.727570" TargetMode="External" Type="http://schemas.openxmlformats.org/officeDocument/2006/relationships/hyperlink"/></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jpeg" Type="http://schemas.openxmlformats.org/officeDocument/2006/relationships/image"/><Relationship Id="rId12" Target="../media/image18.png" Type="http://schemas.openxmlformats.org/officeDocument/2006/relationships/image"/><Relationship Id="rId13" Target="../media/image19.png" Type="http://schemas.openxmlformats.org/officeDocument/2006/relationships/image"/><Relationship Id="rId14" Target="../media/image20.png" Type="http://schemas.openxmlformats.org/officeDocument/2006/relationships/image"/><Relationship Id="rId15" Target="../media/image21.pn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14.jpeg" Type="http://schemas.openxmlformats.org/officeDocument/2006/relationships/image"/><Relationship Id="rId9"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1.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1028700" y="1915648"/>
            <a:ext cx="8440662" cy="6455705"/>
            <a:chOff x="0" y="0"/>
            <a:chExt cx="11254216" cy="8607606"/>
          </a:xfrm>
        </p:grpSpPr>
        <p:sp>
          <p:nvSpPr>
            <p:cNvPr name="TextBox 3" id="3"/>
            <p:cNvSpPr txBox="true"/>
            <p:nvPr/>
          </p:nvSpPr>
          <p:spPr>
            <a:xfrm rot="0">
              <a:off x="0" y="0"/>
              <a:ext cx="11254216" cy="6705600"/>
            </a:xfrm>
            <a:prstGeom prst="rect">
              <a:avLst/>
            </a:prstGeom>
          </p:spPr>
          <p:txBody>
            <a:bodyPr anchor="t" rtlCol="false" tIns="0" lIns="0" bIns="0" rIns="0">
              <a:spAutoFit/>
            </a:bodyPr>
            <a:lstStyle/>
            <a:p>
              <a:pPr algn="l" marL="0" indent="0" lvl="0">
                <a:lnSpc>
                  <a:spcPts val="13200"/>
                </a:lnSpc>
              </a:pPr>
              <a:r>
                <a:rPr lang="en-US" sz="11000" spc="-220">
                  <a:solidFill>
                    <a:srgbClr val="2A2E30"/>
                  </a:solidFill>
                  <a:latin typeface="Open Sans Bold"/>
                </a:rPr>
                <a:t>Internship Project Summary</a:t>
              </a:r>
            </a:p>
          </p:txBody>
        </p:sp>
        <p:sp>
          <p:nvSpPr>
            <p:cNvPr name="TextBox 4" id="4"/>
            <p:cNvSpPr txBox="true"/>
            <p:nvPr/>
          </p:nvSpPr>
          <p:spPr>
            <a:xfrm rot="0">
              <a:off x="0" y="7229656"/>
              <a:ext cx="11225721" cy="1377950"/>
            </a:xfrm>
            <a:prstGeom prst="rect">
              <a:avLst/>
            </a:prstGeom>
          </p:spPr>
          <p:txBody>
            <a:bodyPr anchor="t" rtlCol="false" tIns="0" lIns="0" bIns="0" rIns="0">
              <a:spAutoFit/>
            </a:bodyPr>
            <a:lstStyle/>
            <a:p>
              <a:pPr algn="l">
                <a:lnSpc>
                  <a:spcPts val="4200"/>
                </a:lnSpc>
              </a:pPr>
              <a:r>
                <a:rPr lang="en-US" sz="3000" u="sng">
                  <a:solidFill>
                    <a:srgbClr val="2A2E30"/>
                  </a:solidFill>
                  <a:latin typeface="Open Sans"/>
                </a:rPr>
                <a:t>By</a:t>
              </a:r>
              <a:r>
                <a:rPr lang="en-US" sz="3000">
                  <a:solidFill>
                    <a:srgbClr val="2A2E30"/>
                  </a:solidFill>
                  <a:latin typeface="Open Sans"/>
                </a:rPr>
                <a:t>: Medha Prasad</a:t>
              </a:r>
            </a:p>
            <a:p>
              <a:pPr algn="l" marL="0" indent="0" lvl="0">
                <a:lnSpc>
                  <a:spcPts val="4200"/>
                </a:lnSpc>
                <a:spcBef>
                  <a:spcPct val="0"/>
                </a:spcBef>
              </a:pPr>
              <a:r>
                <a:rPr lang="en-US" sz="3000" u="sng">
                  <a:solidFill>
                    <a:srgbClr val="2A2E30"/>
                  </a:solidFill>
                  <a:latin typeface="Open Sans"/>
                </a:rPr>
                <a:t>Guide</a:t>
              </a:r>
              <a:r>
                <a:rPr lang="en-US" sz="3000">
                  <a:solidFill>
                    <a:srgbClr val="2A2E30"/>
                  </a:solidFill>
                  <a:latin typeface="Open Sans"/>
                </a:rPr>
                <a:t>: Shri Anil Yadav</a:t>
              </a:r>
            </a:p>
          </p:txBody>
        </p:sp>
      </p:grpSp>
      <p:sp>
        <p:nvSpPr>
          <p:cNvPr name="Freeform 5" id="5"/>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2"/>
            <a:stretch>
              <a:fillRect l="0" t="0" r="0" b="0"/>
            </a:stretch>
          </a:blipFill>
        </p:spPr>
      </p:sp>
      <p:sp>
        <p:nvSpPr>
          <p:cNvPr name="Freeform 6" id="6"/>
          <p:cNvSpPr/>
          <p:nvPr/>
        </p:nvSpPr>
        <p:spPr>
          <a:xfrm flipH="true" flipV="false" rot="0">
            <a:off x="9469362" y="1895913"/>
            <a:ext cx="6664825" cy="6495174"/>
          </a:xfrm>
          <a:custGeom>
            <a:avLst/>
            <a:gdLst/>
            <a:ahLst/>
            <a:cxnLst/>
            <a:rect r="r" b="b" t="t" l="l"/>
            <a:pathLst>
              <a:path h="6495174" w="6664825">
                <a:moveTo>
                  <a:pt x="6664824" y="0"/>
                </a:moveTo>
                <a:lnTo>
                  <a:pt x="0" y="0"/>
                </a:lnTo>
                <a:lnTo>
                  <a:pt x="0" y="6495174"/>
                </a:lnTo>
                <a:lnTo>
                  <a:pt x="6664824" y="6495174"/>
                </a:lnTo>
                <a:lnTo>
                  <a:pt x="6664824"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06127" y="634357"/>
            <a:ext cx="17117951" cy="9099843"/>
            <a:chOff x="0" y="0"/>
            <a:chExt cx="4508432" cy="2396667"/>
          </a:xfrm>
        </p:grpSpPr>
        <p:sp>
          <p:nvSpPr>
            <p:cNvPr name="Freeform 3" id="3"/>
            <p:cNvSpPr/>
            <p:nvPr/>
          </p:nvSpPr>
          <p:spPr>
            <a:xfrm flipH="false" flipV="false" rot="0">
              <a:off x="0" y="0"/>
              <a:ext cx="4508431" cy="2396667"/>
            </a:xfrm>
            <a:custGeom>
              <a:avLst/>
              <a:gdLst/>
              <a:ahLst/>
              <a:cxnLst/>
              <a:rect r="r" b="b" t="t" l="l"/>
              <a:pathLst>
                <a:path h="2396667" w="4508431">
                  <a:moveTo>
                    <a:pt x="11307" y="0"/>
                  </a:moveTo>
                  <a:lnTo>
                    <a:pt x="4497125" y="0"/>
                  </a:lnTo>
                  <a:cubicBezTo>
                    <a:pt x="4500123" y="0"/>
                    <a:pt x="4502999" y="1191"/>
                    <a:pt x="4505120" y="3312"/>
                  </a:cubicBezTo>
                  <a:cubicBezTo>
                    <a:pt x="4507240" y="5432"/>
                    <a:pt x="4508431" y="8308"/>
                    <a:pt x="4508431" y="11307"/>
                  </a:cubicBezTo>
                  <a:lnTo>
                    <a:pt x="4508431" y="2385360"/>
                  </a:lnTo>
                  <a:cubicBezTo>
                    <a:pt x="4508431" y="2388358"/>
                    <a:pt x="4507240" y="2391234"/>
                    <a:pt x="4505120" y="2393355"/>
                  </a:cubicBezTo>
                  <a:cubicBezTo>
                    <a:pt x="4502999" y="2395475"/>
                    <a:pt x="4500123" y="2396667"/>
                    <a:pt x="4497125" y="2396667"/>
                  </a:cubicBezTo>
                  <a:lnTo>
                    <a:pt x="11307" y="2396667"/>
                  </a:lnTo>
                  <a:cubicBezTo>
                    <a:pt x="8308" y="2396667"/>
                    <a:pt x="5432" y="2395475"/>
                    <a:pt x="3312" y="2393355"/>
                  </a:cubicBezTo>
                  <a:cubicBezTo>
                    <a:pt x="1191" y="2391234"/>
                    <a:pt x="0" y="2388358"/>
                    <a:pt x="0" y="2385360"/>
                  </a:cubicBezTo>
                  <a:lnTo>
                    <a:pt x="0" y="11307"/>
                  </a:lnTo>
                  <a:cubicBezTo>
                    <a:pt x="0" y="8308"/>
                    <a:pt x="1191" y="5432"/>
                    <a:pt x="3312" y="3312"/>
                  </a:cubicBezTo>
                  <a:cubicBezTo>
                    <a:pt x="5432" y="1191"/>
                    <a:pt x="8308" y="0"/>
                    <a:pt x="11307" y="0"/>
                  </a:cubicBezTo>
                  <a:close/>
                </a:path>
              </a:pathLst>
            </a:custGeom>
            <a:solidFill>
              <a:srgbClr val="000000">
                <a:alpha val="0"/>
              </a:srgbClr>
            </a:solidFill>
            <a:ln w="19050" cap="rnd">
              <a:solidFill>
                <a:srgbClr val="000000"/>
              </a:solidFill>
              <a:prstDash val="solid"/>
              <a:round/>
            </a:ln>
          </p:spPr>
        </p:sp>
        <p:sp>
          <p:nvSpPr>
            <p:cNvPr name="TextBox 4" id="4"/>
            <p:cNvSpPr txBox="true"/>
            <p:nvPr/>
          </p:nvSpPr>
          <p:spPr>
            <a:xfrm>
              <a:off x="0" y="-57150"/>
              <a:ext cx="4508432" cy="2453817"/>
            </a:xfrm>
            <a:prstGeom prst="rect">
              <a:avLst/>
            </a:prstGeom>
          </p:spPr>
          <p:txBody>
            <a:bodyPr anchor="ctr" rtlCol="false" tIns="50800" lIns="50800" bIns="50800" rIns="50800"/>
            <a:lstStyle/>
            <a:p>
              <a:pPr algn="ctr">
                <a:lnSpc>
                  <a:spcPts val="3150"/>
                </a:lnSpc>
              </a:pPr>
            </a:p>
          </p:txBody>
        </p:sp>
      </p:grpSp>
      <p:sp>
        <p:nvSpPr>
          <p:cNvPr name="Freeform 5" id="5"/>
          <p:cNvSpPr/>
          <p:nvPr/>
        </p:nvSpPr>
        <p:spPr>
          <a:xfrm flipH="false" flipV="false" rot="0">
            <a:off x="3094267" y="634357"/>
            <a:ext cx="12208889" cy="9099843"/>
          </a:xfrm>
          <a:custGeom>
            <a:avLst/>
            <a:gdLst/>
            <a:ahLst/>
            <a:cxnLst/>
            <a:rect r="r" b="b" t="t" l="l"/>
            <a:pathLst>
              <a:path h="9099843" w="12208889">
                <a:moveTo>
                  <a:pt x="0" y="0"/>
                </a:moveTo>
                <a:lnTo>
                  <a:pt x="12208889" y="0"/>
                </a:lnTo>
                <a:lnTo>
                  <a:pt x="12208889" y="9099843"/>
                </a:lnTo>
                <a:lnTo>
                  <a:pt x="0" y="9099843"/>
                </a:lnTo>
                <a:lnTo>
                  <a:pt x="0" y="0"/>
                </a:lnTo>
                <a:close/>
              </a:path>
            </a:pathLst>
          </a:custGeom>
          <a:blipFill>
            <a:blip r:embed="rId2"/>
            <a:stretch>
              <a:fillRect l="-1547" t="-47" r="-1557" b="0"/>
            </a:stretch>
          </a:blipFill>
        </p:spPr>
      </p:sp>
      <p:grpSp>
        <p:nvGrpSpPr>
          <p:cNvPr name="Group 6" id="6"/>
          <p:cNvGrpSpPr/>
          <p:nvPr/>
        </p:nvGrpSpPr>
        <p:grpSpPr>
          <a:xfrm rot="0">
            <a:off x="16942809" y="0"/>
            <a:ext cx="1345191" cy="1280832"/>
            <a:chOff x="0" y="0"/>
            <a:chExt cx="354289" cy="337338"/>
          </a:xfrm>
        </p:grpSpPr>
        <p:sp>
          <p:nvSpPr>
            <p:cNvPr name="Freeform 7" id="7"/>
            <p:cNvSpPr/>
            <p:nvPr/>
          </p:nvSpPr>
          <p:spPr>
            <a:xfrm flipH="false" flipV="false" rot="0">
              <a:off x="0" y="0"/>
              <a:ext cx="354289" cy="337338"/>
            </a:xfrm>
            <a:custGeom>
              <a:avLst/>
              <a:gdLst/>
              <a:ahLst/>
              <a:cxnLst/>
              <a:rect r="r" b="b" t="t" l="l"/>
              <a:pathLst>
                <a:path h="337338" w="354289">
                  <a:moveTo>
                    <a:pt x="0" y="0"/>
                  </a:moveTo>
                  <a:lnTo>
                    <a:pt x="354289" y="0"/>
                  </a:lnTo>
                  <a:lnTo>
                    <a:pt x="354289" y="337338"/>
                  </a:lnTo>
                  <a:lnTo>
                    <a:pt x="0" y="337338"/>
                  </a:lnTo>
                  <a:close/>
                </a:path>
              </a:pathLst>
            </a:custGeom>
            <a:solidFill>
              <a:srgbClr val="FFFFFF"/>
            </a:solidFill>
          </p:spPr>
        </p:sp>
        <p:sp>
          <p:nvSpPr>
            <p:cNvPr name="TextBox 8" id="8"/>
            <p:cNvSpPr txBox="true"/>
            <p:nvPr/>
          </p:nvSpPr>
          <p:spPr>
            <a:xfrm>
              <a:off x="0" y="-57150"/>
              <a:ext cx="354289" cy="394488"/>
            </a:xfrm>
            <a:prstGeom prst="rect">
              <a:avLst/>
            </a:prstGeom>
          </p:spPr>
          <p:txBody>
            <a:bodyPr anchor="ctr" rtlCol="false" tIns="50800" lIns="50800" bIns="50800" rIns="50800"/>
            <a:lstStyle/>
            <a:p>
              <a:pPr algn="ctr">
                <a:lnSpc>
                  <a:spcPts val="2700"/>
                </a:lnSpc>
              </a:pPr>
            </a:p>
          </p:txBody>
        </p:sp>
      </p:grpSp>
      <p:sp>
        <p:nvSpPr>
          <p:cNvPr name="Freeform 9" id="9"/>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2"/>
            <a:stretch>
              <a:fillRect l="0" t="0" r="0" b="0"/>
            </a:stretch>
          </a:blipFill>
        </p:spPr>
      </p:sp>
      <p:grpSp>
        <p:nvGrpSpPr>
          <p:cNvPr name="Group 3" id="3"/>
          <p:cNvGrpSpPr/>
          <p:nvPr/>
        </p:nvGrpSpPr>
        <p:grpSpPr>
          <a:xfrm rot="0">
            <a:off x="7201284" y="3377517"/>
            <a:ext cx="10058016" cy="3531967"/>
            <a:chOff x="0" y="0"/>
            <a:chExt cx="13410688" cy="4709289"/>
          </a:xfrm>
        </p:grpSpPr>
        <p:sp>
          <p:nvSpPr>
            <p:cNvPr name="TextBox 4" id="4"/>
            <p:cNvSpPr txBox="true"/>
            <p:nvPr/>
          </p:nvSpPr>
          <p:spPr>
            <a:xfrm rot="0">
              <a:off x="2835191" y="4345222"/>
              <a:ext cx="7740305" cy="364067"/>
            </a:xfrm>
            <a:prstGeom prst="rect">
              <a:avLst/>
            </a:prstGeom>
          </p:spPr>
          <p:txBody>
            <a:bodyPr anchor="t" rtlCol="false" tIns="0" lIns="0" bIns="0" rIns="0">
              <a:spAutoFit/>
            </a:bodyPr>
            <a:lstStyle/>
            <a:p>
              <a:pPr algn="ctr" marL="0" indent="0" lvl="0">
                <a:lnSpc>
                  <a:spcPts val="1900"/>
                </a:lnSpc>
                <a:spcBef>
                  <a:spcPct val="0"/>
                </a:spcBef>
              </a:pPr>
              <a:r>
                <a:rPr lang="en-US" sz="2000">
                  <a:solidFill>
                    <a:srgbClr val="000000"/>
                  </a:solidFill>
                  <a:latin typeface="Open Sans"/>
                </a:rPr>
                <a:t>Refined Data</a:t>
              </a:r>
            </a:p>
          </p:txBody>
        </p:sp>
        <p:sp>
          <p:nvSpPr>
            <p:cNvPr name="TextBox 5" id="5"/>
            <p:cNvSpPr txBox="true"/>
            <p:nvPr/>
          </p:nvSpPr>
          <p:spPr>
            <a:xfrm rot="0">
              <a:off x="0" y="314325"/>
              <a:ext cx="13410688" cy="3597276"/>
            </a:xfrm>
            <a:prstGeom prst="rect">
              <a:avLst/>
            </a:prstGeom>
          </p:spPr>
          <p:txBody>
            <a:bodyPr anchor="t" rtlCol="false" tIns="0" lIns="0" bIns="0" rIns="0">
              <a:spAutoFit/>
            </a:bodyPr>
            <a:lstStyle/>
            <a:p>
              <a:pPr algn="ctr" marL="0" indent="0" lvl="0">
                <a:lnSpc>
                  <a:spcPts val="9900"/>
                </a:lnSpc>
                <a:spcBef>
                  <a:spcPct val="0"/>
                </a:spcBef>
              </a:pPr>
              <a:r>
                <a:rPr lang="en-US" sz="11000">
                  <a:solidFill>
                    <a:srgbClr val="000000"/>
                  </a:solidFill>
                  <a:latin typeface="Open Sans Bold"/>
                </a:rPr>
                <a:t>Data Preprocessing</a:t>
              </a:r>
            </a:p>
          </p:txBody>
        </p:sp>
      </p:grpSp>
      <p:sp>
        <p:nvSpPr>
          <p:cNvPr name="Freeform 6" id="6"/>
          <p:cNvSpPr/>
          <p:nvPr/>
        </p:nvSpPr>
        <p:spPr>
          <a:xfrm flipH="false" flipV="false" rot="0">
            <a:off x="1383448" y="1787495"/>
            <a:ext cx="5034008" cy="6712010"/>
          </a:xfrm>
          <a:custGeom>
            <a:avLst/>
            <a:gdLst/>
            <a:ahLst/>
            <a:cxnLst/>
            <a:rect r="r" b="b" t="t" l="l"/>
            <a:pathLst>
              <a:path h="6712010" w="5034008">
                <a:moveTo>
                  <a:pt x="0" y="0"/>
                </a:moveTo>
                <a:lnTo>
                  <a:pt x="5034007" y="0"/>
                </a:lnTo>
                <a:lnTo>
                  <a:pt x="5034007" y="6712010"/>
                </a:lnTo>
                <a:lnTo>
                  <a:pt x="0" y="67120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256848" y="-82550"/>
            <a:ext cx="12078777" cy="10452100"/>
            <a:chOff x="0" y="0"/>
            <a:chExt cx="4085907" cy="3535649"/>
          </a:xfrm>
        </p:grpSpPr>
        <p:sp>
          <p:nvSpPr>
            <p:cNvPr name="Freeform 3" id="3"/>
            <p:cNvSpPr/>
            <p:nvPr/>
          </p:nvSpPr>
          <p:spPr>
            <a:xfrm flipH="false" flipV="false" rot="0">
              <a:off x="0" y="0"/>
              <a:ext cx="4085907" cy="3535649"/>
            </a:xfrm>
            <a:custGeom>
              <a:avLst/>
              <a:gdLst/>
              <a:ahLst/>
              <a:cxnLst/>
              <a:rect r="r" b="b" t="t" l="l"/>
              <a:pathLst>
                <a:path h="3535649" w="4085907">
                  <a:moveTo>
                    <a:pt x="0" y="0"/>
                  </a:moveTo>
                  <a:lnTo>
                    <a:pt x="4085907" y="0"/>
                  </a:lnTo>
                  <a:lnTo>
                    <a:pt x="4085907" y="3535649"/>
                  </a:lnTo>
                  <a:lnTo>
                    <a:pt x="0" y="3535649"/>
                  </a:lnTo>
                  <a:close/>
                </a:path>
              </a:pathLst>
            </a:custGeom>
            <a:solidFill>
              <a:srgbClr val="D4EDF4"/>
            </a:solidFill>
          </p:spPr>
        </p:sp>
      </p:grpSp>
      <p:grpSp>
        <p:nvGrpSpPr>
          <p:cNvPr name="Group 4" id="4"/>
          <p:cNvGrpSpPr/>
          <p:nvPr/>
        </p:nvGrpSpPr>
        <p:grpSpPr>
          <a:xfrm rot="0">
            <a:off x="7261432" y="3203625"/>
            <a:ext cx="9656328" cy="998581"/>
            <a:chOff x="0" y="0"/>
            <a:chExt cx="2658099" cy="274880"/>
          </a:xfrm>
        </p:grpSpPr>
        <p:sp>
          <p:nvSpPr>
            <p:cNvPr name="Freeform 5" id="5"/>
            <p:cNvSpPr/>
            <p:nvPr/>
          </p:nvSpPr>
          <p:spPr>
            <a:xfrm flipH="false" flipV="false" rot="0">
              <a:off x="0" y="0"/>
              <a:ext cx="2658099" cy="274880"/>
            </a:xfrm>
            <a:custGeom>
              <a:avLst/>
              <a:gdLst/>
              <a:ahLst/>
              <a:cxnLst/>
              <a:rect r="r" b="b" t="t" l="l"/>
              <a:pathLst>
                <a:path h="274880" w="2658099">
                  <a:moveTo>
                    <a:pt x="20845" y="0"/>
                  </a:moveTo>
                  <a:lnTo>
                    <a:pt x="2637253" y="0"/>
                  </a:lnTo>
                  <a:cubicBezTo>
                    <a:pt x="2642782" y="0"/>
                    <a:pt x="2648084" y="2196"/>
                    <a:pt x="2651993" y="6105"/>
                  </a:cubicBezTo>
                  <a:cubicBezTo>
                    <a:pt x="2655902" y="10015"/>
                    <a:pt x="2658099" y="15317"/>
                    <a:pt x="2658099" y="20845"/>
                  </a:cubicBezTo>
                  <a:lnTo>
                    <a:pt x="2658099" y="254034"/>
                  </a:lnTo>
                  <a:cubicBezTo>
                    <a:pt x="2658099" y="259563"/>
                    <a:pt x="2655902" y="264865"/>
                    <a:pt x="2651993" y="268774"/>
                  </a:cubicBezTo>
                  <a:cubicBezTo>
                    <a:pt x="2648084" y="272683"/>
                    <a:pt x="2642782" y="274880"/>
                    <a:pt x="2637253" y="274880"/>
                  </a:cubicBezTo>
                  <a:lnTo>
                    <a:pt x="20845" y="274880"/>
                  </a:lnTo>
                  <a:cubicBezTo>
                    <a:pt x="15317" y="274880"/>
                    <a:pt x="10015" y="272683"/>
                    <a:pt x="6105" y="268774"/>
                  </a:cubicBezTo>
                  <a:cubicBezTo>
                    <a:pt x="2196" y="264865"/>
                    <a:pt x="0" y="259563"/>
                    <a:pt x="0" y="254034"/>
                  </a:cubicBezTo>
                  <a:lnTo>
                    <a:pt x="0" y="20845"/>
                  </a:lnTo>
                  <a:cubicBezTo>
                    <a:pt x="0" y="15317"/>
                    <a:pt x="2196" y="10015"/>
                    <a:pt x="6105" y="6105"/>
                  </a:cubicBezTo>
                  <a:cubicBezTo>
                    <a:pt x="10015" y="2196"/>
                    <a:pt x="15317" y="0"/>
                    <a:pt x="20845" y="0"/>
                  </a:cubicBezTo>
                  <a:close/>
                </a:path>
              </a:pathLst>
            </a:custGeom>
            <a:solidFill>
              <a:srgbClr val="000000">
                <a:alpha val="0"/>
              </a:srgbClr>
            </a:solidFill>
            <a:ln w="38100" cap="rnd">
              <a:solidFill>
                <a:srgbClr val="8AB7E2"/>
              </a:solidFill>
              <a:prstDash val="solid"/>
              <a:round/>
            </a:ln>
          </p:spPr>
        </p:sp>
        <p:sp>
          <p:nvSpPr>
            <p:cNvPr name="TextBox 6" id="6"/>
            <p:cNvSpPr txBox="true"/>
            <p:nvPr/>
          </p:nvSpPr>
          <p:spPr>
            <a:xfrm>
              <a:off x="0" y="-57150"/>
              <a:ext cx="2658099" cy="332030"/>
            </a:xfrm>
            <a:prstGeom prst="rect">
              <a:avLst/>
            </a:prstGeom>
          </p:spPr>
          <p:txBody>
            <a:bodyPr anchor="ctr" rtlCol="false" tIns="50800" lIns="50800" bIns="50800" rIns="50800"/>
            <a:lstStyle/>
            <a:p>
              <a:pPr algn="ctr">
                <a:lnSpc>
                  <a:spcPts val="2700"/>
                </a:lnSpc>
              </a:pPr>
            </a:p>
          </p:txBody>
        </p:sp>
      </p:grpSp>
      <p:grpSp>
        <p:nvGrpSpPr>
          <p:cNvPr name="Group 7" id="7"/>
          <p:cNvGrpSpPr/>
          <p:nvPr/>
        </p:nvGrpSpPr>
        <p:grpSpPr>
          <a:xfrm rot="0">
            <a:off x="7408960" y="3394901"/>
            <a:ext cx="1097024" cy="610599"/>
            <a:chOff x="0" y="0"/>
            <a:chExt cx="1462698" cy="814132"/>
          </a:xfrm>
        </p:grpSpPr>
        <p:grpSp>
          <p:nvGrpSpPr>
            <p:cNvPr name="Group 8" id="8"/>
            <p:cNvGrpSpPr/>
            <p:nvPr/>
          </p:nvGrpSpPr>
          <p:grpSpPr>
            <a:xfrm rot="0">
              <a:off x="0" y="107717"/>
              <a:ext cx="1462698" cy="706415"/>
              <a:chOff x="0" y="0"/>
              <a:chExt cx="601711" cy="290598"/>
            </a:xfrm>
          </p:grpSpPr>
          <p:sp>
            <p:nvSpPr>
              <p:cNvPr name="Freeform 9" id="9"/>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1078DB"/>
              </a:solidFill>
              <a:ln w="19050" cap="sq">
                <a:solidFill>
                  <a:srgbClr val="000000"/>
                </a:solidFill>
                <a:prstDash val="solid"/>
                <a:miter/>
              </a:ln>
            </p:spPr>
          </p:sp>
          <p:sp>
            <p:nvSpPr>
              <p:cNvPr name="TextBox 10" id="10"/>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grpSp>
          <p:nvGrpSpPr>
            <p:cNvPr name="Group 11" id="11"/>
            <p:cNvGrpSpPr/>
            <p:nvPr/>
          </p:nvGrpSpPr>
          <p:grpSpPr>
            <a:xfrm rot="0">
              <a:off x="0" y="0"/>
              <a:ext cx="1462698" cy="706415"/>
              <a:chOff x="0" y="0"/>
              <a:chExt cx="601711" cy="290598"/>
            </a:xfrm>
          </p:grpSpPr>
          <p:sp>
            <p:nvSpPr>
              <p:cNvPr name="Freeform 12" id="12"/>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FFFFFF"/>
              </a:solidFill>
              <a:ln w="19050" cap="sq">
                <a:solidFill>
                  <a:srgbClr val="000000"/>
                </a:solidFill>
                <a:prstDash val="solid"/>
                <a:miter/>
              </a:ln>
            </p:spPr>
          </p:sp>
          <p:sp>
            <p:nvSpPr>
              <p:cNvPr name="TextBox 13" id="13"/>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sp>
          <p:nvSpPr>
            <p:cNvPr name="TextBox 14" id="14"/>
            <p:cNvSpPr txBox="true"/>
            <p:nvPr/>
          </p:nvSpPr>
          <p:spPr>
            <a:xfrm rot="0">
              <a:off x="130535" y="46081"/>
              <a:ext cx="1201628" cy="572975"/>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Automatic Contrast Stretching </a:t>
              </a:r>
              <a:r>
                <a:rPr lang="en-US" sz="866">
                  <a:solidFill>
                    <a:srgbClr val="FF3131"/>
                  </a:solidFill>
                  <a:latin typeface="Garet"/>
                </a:rPr>
                <a:t>*</a:t>
              </a:r>
            </a:p>
          </p:txBody>
        </p:sp>
      </p:grpSp>
      <p:sp>
        <p:nvSpPr>
          <p:cNvPr name="AutoShape 15" id="15"/>
          <p:cNvSpPr/>
          <p:nvPr/>
        </p:nvSpPr>
        <p:spPr>
          <a:xfrm flipH="true">
            <a:off x="8505983" y="3695644"/>
            <a:ext cx="956954" cy="0"/>
          </a:xfrm>
          <a:prstGeom prst="line">
            <a:avLst/>
          </a:prstGeom>
          <a:ln cap="rnd" w="9525">
            <a:solidFill>
              <a:srgbClr val="000000"/>
            </a:solidFill>
            <a:prstDash val="solid"/>
            <a:headEnd type="arrow" len="sm" w="med"/>
            <a:tailEnd type="none" len="sm" w="sm"/>
          </a:ln>
        </p:spPr>
      </p:sp>
      <p:grpSp>
        <p:nvGrpSpPr>
          <p:cNvPr name="Group 16" id="16"/>
          <p:cNvGrpSpPr/>
          <p:nvPr/>
        </p:nvGrpSpPr>
        <p:grpSpPr>
          <a:xfrm rot="0">
            <a:off x="9462937" y="3394901"/>
            <a:ext cx="1097024" cy="610599"/>
            <a:chOff x="0" y="0"/>
            <a:chExt cx="1462698" cy="814132"/>
          </a:xfrm>
        </p:grpSpPr>
        <p:grpSp>
          <p:nvGrpSpPr>
            <p:cNvPr name="Group 17" id="17"/>
            <p:cNvGrpSpPr/>
            <p:nvPr/>
          </p:nvGrpSpPr>
          <p:grpSpPr>
            <a:xfrm rot="0">
              <a:off x="0" y="107717"/>
              <a:ext cx="1462698" cy="706415"/>
              <a:chOff x="0" y="0"/>
              <a:chExt cx="601711" cy="290598"/>
            </a:xfrm>
          </p:grpSpPr>
          <p:sp>
            <p:nvSpPr>
              <p:cNvPr name="Freeform 18" id="18"/>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1078DB"/>
              </a:solidFill>
              <a:ln w="19050" cap="sq">
                <a:solidFill>
                  <a:srgbClr val="000000"/>
                </a:solidFill>
                <a:prstDash val="solid"/>
                <a:miter/>
              </a:ln>
            </p:spPr>
          </p:sp>
          <p:sp>
            <p:nvSpPr>
              <p:cNvPr name="TextBox 19" id="19"/>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grpSp>
          <p:nvGrpSpPr>
            <p:cNvPr name="Group 20" id="20"/>
            <p:cNvGrpSpPr/>
            <p:nvPr/>
          </p:nvGrpSpPr>
          <p:grpSpPr>
            <a:xfrm rot="0">
              <a:off x="0" y="0"/>
              <a:ext cx="1462698" cy="706415"/>
              <a:chOff x="0" y="0"/>
              <a:chExt cx="601711" cy="290598"/>
            </a:xfrm>
          </p:grpSpPr>
          <p:sp>
            <p:nvSpPr>
              <p:cNvPr name="Freeform 21" id="21"/>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FFFFFF"/>
              </a:solidFill>
              <a:ln w="19050" cap="sq">
                <a:solidFill>
                  <a:srgbClr val="000000"/>
                </a:solidFill>
                <a:prstDash val="solid"/>
                <a:miter/>
              </a:ln>
            </p:spPr>
          </p:sp>
          <p:sp>
            <p:nvSpPr>
              <p:cNvPr name="TextBox 22" id="22"/>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sp>
          <p:nvSpPr>
            <p:cNvPr name="TextBox 23" id="23"/>
            <p:cNvSpPr txBox="true"/>
            <p:nvPr/>
          </p:nvSpPr>
          <p:spPr>
            <a:xfrm rot="0">
              <a:off x="130535" y="299397"/>
              <a:ext cx="1201628" cy="184137"/>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Box Filter </a:t>
              </a:r>
              <a:r>
                <a:rPr lang="en-US" sz="866">
                  <a:solidFill>
                    <a:srgbClr val="FF3131"/>
                  </a:solidFill>
                  <a:latin typeface="Garet"/>
                </a:rPr>
                <a:t>*</a:t>
              </a:r>
            </a:p>
          </p:txBody>
        </p:sp>
      </p:grpSp>
      <p:sp>
        <p:nvSpPr>
          <p:cNvPr name="AutoShape 24" id="24"/>
          <p:cNvSpPr/>
          <p:nvPr/>
        </p:nvSpPr>
        <p:spPr>
          <a:xfrm flipH="true">
            <a:off x="10559961" y="3695644"/>
            <a:ext cx="956954" cy="0"/>
          </a:xfrm>
          <a:prstGeom prst="line">
            <a:avLst/>
          </a:prstGeom>
          <a:ln cap="rnd" w="9525">
            <a:solidFill>
              <a:srgbClr val="000000"/>
            </a:solidFill>
            <a:prstDash val="solid"/>
            <a:headEnd type="arrow" len="sm" w="med"/>
            <a:tailEnd type="none" len="sm" w="sm"/>
          </a:ln>
        </p:spPr>
      </p:sp>
      <p:grpSp>
        <p:nvGrpSpPr>
          <p:cNvPr name="Group 25" id="25"/>
          <p:cNvGrpSpPr/>
          <p:nvPr/>
        </p:nvGrpSpPr>
        <p:grpSpPr>
          <a:xfrm rot="0">
            <a:off x="11516915" y="3394901"/>
            <a:ext cx="1097024" cy="610599"/>
            <a:chOff x="0" y="0"/>
            <a:chExt cx="1462698" cy="814132"/>
          </a:xfrm>
        </p:grpSpPr>
        <p:grpSp>
          <p:nvGrpSpPr>
            <p:cNvPr name="Group 26" id="26"/>
            <p:cNvGrpSpPr/>
            <p:nvPr/>
          </p:nvGrpSpPr>
          <p:grpSpPr>
            <a:xfrm rot="0">
              <a:off x="0" y="107717"/>
              <a:ext cx="1462698" cy="706415"/>
              <a:chOff x="0" y="0"/>
              <a:chExt cx="601711" cy="290598"/>
            </a:xfrm>
          </p:grpSpPr>
          <p:sp>
            <p:nvSpPr>
              <p:cNvPr name="Freeform 27" id="27"/>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1078DB"/>
              </a:solidFill>
              <a:ln w="19050" cap="sq">
                <a:solidFill>
                  <a:srgbClr val="000000"/>
                </a:solidFill>
                <a:prstDash val="solid"/>
                <a:miter/>
              </a:ln>
            </p:spPr>
          </p:sp>
          <p:sp>
            <p:nvSpPr>
              <p:cNvPr name="TextBox 28" id="28"/>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grpSp>
          <p:nvGrpSpPr>
            <p:cNvPr name="Group 29" id="29"/>
            <p:cNvGrpSpPr/>
            <p:nvPr/>
          </p:nvGrpSpPr>
          <p:grpSpPr>
            <a:xfrm rot="0">
              <a:off x="0" y="0"/>
              <a:ext cx="1462698" cy="706415"/>
              <a:chOff x="0" y="0"/>
              <a:chExt cx="601711" cy="290598"/>
            </a:xfrm>
          </p:grpSpPr>
          <p:sp>
            <p:nvSpPr>
              <p:cNvPr name="Freeform 30" id="30"/>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FFFFFF"/>
              </a:solidFill>
              <a:ln w="19050" cap="sq">
                <a:solidFill>
                  <a:srgbClr val="000000"/>
                </a:solidFill>
                <a:prstDash val="solid"/>
                <a:miter/>
              </a:ln>
            </p:spPr>
          </p:sp>
          <p:sp>
            <p:nvSpPr>
              <p:cNvPr name="TextBox 31" id="31"/>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sp>
          <p:nvSpPr>
            <p:cNvPr name="TextBox 32" id="32"/>
            <p:cNvSpPr txBox="true"/>
            <p:nvPr/>
          </p:nvSpPr>
          <p:spPr>
            <a:xfrm rot="0">
              <a:off x="130535" y="299397"/>
              <a:ext cx="1201628" cy="184137"/>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Height Filter </a:t>
              </a:r>
              <a:r>
                <a:rPr lang="en-US" sz="866">
                  <a:solidFill>
                    <a:srgbClr val="FF3131"/>
                  </a:solidFill>
                  <a:latin typeface="Garet"/>
                </a:rPr>
                <a:t>*</a:t>
              </a:r>
            </a:p>
          </p:txBody>
        </p:sp>
      </p:grpSp>
      <p:sp>
        <p:nvSpPr>
          <p:cNvPr name="AutoShape 33" id="33"/>
          <p:cNvSpPr/>
          <p:nvPr/>
        </p:nvSpPr>
        <p:spPr>
          <a:xfrm flipH="true">
            <a:off x="12613939" y="3695644"/>
            <a:ext cx="956954" cy="0"/>
          </a:xfrm>
          <a:prstGeom prst="line">
            <a:avLst/>
          </a:prstGeom>
          <a:ln cap="rnd" w="9525">
            <a:solidFill>
              <a:srgbClr val="000000"/>
            </a:solidFill>
            <a:prstDash val="solid"/>
            <a:headEnd type="arrow" len="sm" w="med"/>
            <a:tailEnd type="none" len="sm" w="sm"/>
          </a:ln>
        </p:spPr>
      </p:sp>
      <p:grpSp>
        <p:nvGrpSpPr>
          <p:cNvPr name="Group 34" id="34"/>
          <p:cNvGrpSpPr/>
          <p:nvPr/>
        </p:nvGrpSpPr>
        <p:grpSpPr>
          <a:xfrm rot="0">
            <a:off x="13570844" y="3394901"/>
            <a:ext cx="1097024" cy="610599"/>
            <a:chOff x="0" y="0"/>
            <a:chExt cx="1462698" cy="814132"/>
          </a:xfrm>
        </p:grpSpPr>
        <p:grpSp>
          <p:nvGrpSpPr>
            <p:cNvPr name="Group 35" id="35"/>
            <p:cNvGrpSpPr/>
            <p:nvPr/>
          </p:nvGrpSpPr>
          <p:grpSpPr>
            <a:xfrm rot="0">
              <a:off x="0" y="107717"/>
              <a:ext cx="1462698" cy="706415"/>
              <a:chOff x="0" y="0"/>
              <a:chExt cx="601711" cy="290598"/>
            </a:xfrm>
          </p:grpSpPr>
          <p:sp>
            <p:nvSpPr>
              <p:cNvPr name="Freeform 36" id="36"/>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1078DB"/>
              </a:solidFill>
              <a:ln w="19050" cap="sq">
                <a:solidFill>
                  <a:srgbClr val="000000"/>
                </a:solidFill>
                <a:prstDash val="solid"/>
                <a:miter/>
              </a:ln>
            </p:spPr>
          </p:sp>
          <p:sp>
            <p:nvSpPr>
              <p:cNvPr name="TextBox 37" id="37"/>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grpSp>
          <p:nvGrpSpPr>
            <p:cNvPr name="Group 38" id="38"/>
            <p:cNvGrpSpPr/>
            <p:nvPr/>
          </p:nvGrpSpPr>
          <p:grpSpPr>
            <a:xfrm rot="0">
              <a:off x="0" y="0"/>
              <a:ext cx="1462698" cy="706415"/>
              <a:chOff x="0" y="0"/>
              <a:chExt cx="601711" cy="290598"/>
            </a:xfrm>
          </p:grpSpPr>
          <p:sp>
            <p:nvSpPr>
              <p:cNvPr name="Freeform 39" id="39"/>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FFFFFF"/>
              </a:solidFill>
              <a:ln w="19050" cap="sq">
                <a:solidFill>
                  <a:srgbClr val="000000"/>
                </a:solidFill>
                <a:prstDash val="solid"/>
                <a:miter/>
              </a:ln>
            </p:spPr>
          </p:sp>
          <p:sp>
            <p:nvSpPr>
              <p:cNvPr name="TextBox 40" id="40"/>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sp>
          <p:nvSpPr>
            <p:cNvPr name="TextBox 41" id="41"/>
            <p:cNvSpPr txBox="true"/>
            <p:nvPr/>
          </p:nvSpPr>
          <p:spPr>
            <a:xfrm rot="0">
              <a:off x="130535" y="299397"/>
              <a:ext cx="1201628" cy="184137"/>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Area Filter </a:t>
              </a:r>
              <a:r>
                <a:rPr lang="en-US" sz="866">
                  <a:solidFill>
                    <a:srgbClr val="FF3131"/>
                  </a:solidFill>
                  <a:latin typeface="Garet"/>
                </a:rPr>
                <a:t>*</a:t>
              </a:r>
            </a:p>
          </p:txBody>
        </p:sp>
      </p:grpSp>
      <p:sp>
        <p:nvSpPr>
          <p:cNvPr name="AutoShape 42" id="42"/>
          <p:cNvSpPr/>
          <p:nvPr/>
        </p:nvSpPr>
        <p:spPr>
          <a:xfrm flipH="true">
            <a:off x="14667868" y="3695644"/>
            <a:ext cx="956954" cy="0"/>
          </a:xfrm>
          <a:prstGeom prst="line">
            <a:avLst/>
          </a:prstGeom>
          <a:ln cap="rnd" w="9525">
            <a:solidFill>
              <a:srgbClr val="000000"/>
            </a:solidFill>
            <a:prstDash val="solid"/>
            <a:headEnd type="arrow" len="sm" w="med"/>
            <a:tailEnd type="none" len="sm" w="sm"/>
          </a:ln>
        </p:spPr>
      </p:sp>
      <p:grpSp>
        <p:nvGrpSpPr>
          <p:cNvPr name="Group 43" id="43"/>
          <p:cNvGrpSpPr/>
          <p:nvPr/>
        </p:nvGrpSpPr>
        <p:grpSpPr>
          <a:xfrm rot="0">
            <a:off x="15624773" y="3390345"/>
            <a:ext cx="1097024" cy="610599"/>
            <a:chOff x="0" y="0"/>
            <a:chExt cx="1462698" cy="814132"/>
          </a:xfrm>
        </p:grpSpPr>
        <p:grpSp>
          <p:nvGrpSpPr>
            <p:cNvPr name="Group 44" id="44"/>
            <p:cNvGrpSpPr/>
            <p:nvPr/>
          </p:nvGrpSpPr>
          <p:grpSpPr>
            <a:xfrm rot="0">
              <a:off x="0" y="107717"/>
              <a:ext cx="1462698" cy="706415"/>
              <a:chOff x="0" y="0"/>
              <a:chExt cx="601711" cy="290598"/>
            </a:xfrm>
          </p:grpSpPr>
          <p:sp>
            <p:nvSpPr>
              <p:cNvPr name="Freeform 45" id="45"/>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1078DB"/>
              </a:solidFill>
              <a:ln w="19050" cap="sq">
                <a:solidFill>
                  <a:srgbClr val="000000"/>
                </a:solidFill>
                <a:prstDash val="solid"/>
                <a:miter/>
              </a:ln>
            </p:spPr>
          </p:sp>
          <p:sp>
            <p:nvSpPr>
              <p:cNvPr name="TextBox 46" id="46"/>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grpSp>
          <p:nvGrpSpPr>
            <p:cNvPr name="Group 47" id="47"/>
            <p:cNvGrpSpPr/>
            <p:nvPr/>
          </p:nvGrpSpPr>
          <p:grpSpPr>
            <a:xfrm rot="0">
              <a:off x="0" y="0"/>
              <a:ext cx="1462698" cy="706415"/>
              <a:chOff x="0" y="0"/>
              <a:chExt cx="601711" cy="290598"/>
            </a:xfrm>
          </p:grpSpPr>
          <p:sp>
            <p:nvSpPr>
              <p:cNvPr name="Freeform 48" id="48"/>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FFFFFF"/>
              </a:solidFill>
              <a:ln w="19050" cap="sq">
                <a:solidFill>
                  <a:srgbClr val="000000"/>
                </a:solidFill>
                <a:prstDash val="solid"/>
                <a:miter/>
              </a:ln>
            </p:spPr>
          </p:sp>
          <p:sp>
            <p:nvSpPr>
              <p:cNvPr name="TextBox 49" id="49"/>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sp>
          <p:nvSpPr>
            <p:cNvPr name="TextBox 50" id="50"/>
            <p:cNvSpPr txBox="true"/>
            <p:nvPr/>
          </p:nvSpPr>
          <p:spPr>
            <a:xfrm rot="0">
              <a:off x="130535" y="202187"/>
              <a:ext cx="1201628" cy="378556"/>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Mask Creation at outarea == 0</a:t>
              </a:r>
            </a:p>
          </p:txBody>
        </p:sp>
      </p:grpSp>
      <p:grpSp>
        <p:nvGrpSpPr>
          <p:cNvPr name="Group 51" id="51"/>
          <p:cNvGrpSpPr/>
          <p:nvPr/>
        </p:nvGrpSpPr>
        <p:grpSpPr>
          <a:xfrm rot="0">
            <a:off x="7408960" y="2141809"/>
            <a:ext cx="1097024" cy="610599"/>
            <a:chOff x="0" y="0"/>
            <a:chExt cx="1462698" cy="814132"/>
          </a:xfrm>
        </p:grpSpPr>
        <p:grpSp>
          <p:nvGrpSpPr>
            <p:cNvPr name="Group 52" id="52"/>
            <p:cNvGrpSpPr/>
            <p:nvPr/>
          </p:nvGrpSpPr>
          <p:grpSpPr>
            <a:xfrm rot="0">
              <a:off x="0" y="107717"/>
              <a:ext cx="1462698" cy="706415"/>
              <a:chOff x="0" y="0"/>
              <a:chExt cx="601711" cy="290598"/>
            </a:xfrm>
          </p:grpSpPr>
          <p:sp>
            <p:nvSpPr>
              <p:cNvPr name="Freeform 53" id="53"/>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1078DB"/>
              </a:solidFill>
              <a:ln w="19050" cap="sq">
                <a:solidFill>
                  <a:srgbClr val="000000"/>
                </a:solidFill>
                <a:prstDash val="solid"/>
                <a:miter/>
              </a:ln>
            </p:spPr>
          </p:sp>
          <p:sp>
            <p:nvSpPr>
              <p:cNvPr name="TextBox 54" id="54"/>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grpSp>
          <p:nvGrpSpPr>
            <p:cNvPr name="Group 55" id="55"/>
            <p:cNvGrpSpPr/>
            <p:nvPr/>
          </p:nvGrpSpPr>
          <p:grpSpPr>
            <a:xfrm rot="0">
              <a:off x="0" y="0"/>
              <a:ext cx="1462698" cy="706415"/>
              <a:chOff x="0" y="0"/>
              <a:chExt cx="601711" cy="290598"/>
            </a:xfrm>
          </p:grpSpPr>
          <p:sp>
            <p:nvSpPr>
              <p:cNvPr name="Freeform 56" id="56"/>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FFFFFF"/>
              </a:solidFill>
              <a:ln w="19050" cap="sq">
                <a:solidFill>
                  <a:srgbClr val="000000"/>
                </a:solidFill>
                <a:prstDash val="solid"/>
                <a:miter/>
              </a:ln>
            </p:spPr>
          </p:sp>
          <p:sp>
            <p:nvSpPr>
              <p:cNvPr name="TextBox 57" id="57"/>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sp>
          <p:nvSpPr>
            <p:cNvPr name="TextBox 58" id="58"/>
            <p:cNvSpPr txBox="true"/>
            <p:nvPr/>
          </p:nvSpPr>
          <p:spPr>
            <a:xfrm rot="0">
              <a:off x="121033" y="149278"/>
              <a:ext cx="1201628" cy="393374"/>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Convert TIFF to Numpy array</a:t>
              </a:r>
            </a:p>
          </p:txBody>
        </p:sp>
      </p:grpSp>
      <p:grpSp>
        <p:nvGrpSpPr>
          <p:cNvPr name="Group 59" id="59"/>
          <p:cNvGrpSpPr/>
          <p:nvPr/>
        </p:nvGrpSpPr>
        <p:grpSpPr>
          <a:xfrm rot="0">
            <a:off x="9462937" y="2141809"/>
            <a:ext cx="1097024" cy="610599"/>
            <a:chOff x="0" y="0"/>
            <a:chExt cx="1462698" cy="814132"/>
          </a:xfrm>
        </p:grpSpPr>
        <p:grpSp>
          <p:nvGrpSpPr>
            <p:cNvPr name="Group 60" id="60"/>
            <p:cNvGrpSpPr/>
            <p:nvPr/>
          </p:nvGrpSpPr>
          <p:grpSpPr>
            <a:xfrm rot="0">
              <a:off x="0" y="107717"/>
              <a:ext cx="1462698" cy="706415"/>
              <a:chOff x="0" y="0"/>
              <a:chExt cx="601711" cy="290598"/>
            </a:xfrm>
          </p:grpSpPr>
          <p:sp>
            <p:nvSpPr>
              <p:cNvPr name="Freeform 61" id="61"/>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1078DB"/>
              </a:solidFill>
              <a:ln w="19050" cap="sq">
                <a:solidFill>
                  <a:srgbClr val="000000"/>
                </a:solidFill>
                <a:prstDash val="solid"/>
                <a:miter/>
              </a:ln>
            </p:spPr>
          </p:sp>
          <p:sp>
            <p:nvSpPr>
              <p:cNvPr name="TextBox 62" id="62"/>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grpSp>
          <p:nvGrpSpPr>
            <p:cNvPr name="Group 63" id="63"/>
            <p:cNvGrpSpPr/>
            <p:nvPr/>
          </p:nvGrpSpPr>
          <p:grpSpPr>
            <a:xfrm rot="0">
              <a:off x="0" y="0"/>
              <a:ext cx="1462698" cy="706415"/>
              <a:chOff x="0" y="0"/>
              <a:chExt cx="601711" cy="290598"/>
            </a:xfrm>
          </p:grpSpPr>
          <p:sp>
            <p:nvSpPr>
              <p:cNvPr name="Freeform 64" id="64"/>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FFFFFF"/>
              </a:solidFill>
              <a:ln w="19050" cap="sq">
                <a:solidFill>
                  <a:srgbClr val="000000"/>
                </a:solidFill>
                <a:prstDash val="solid"/>
                <a:miter/>
              </a:ln>
            </p:spPr>
          </p:sp>
          <p:sp>
            <p:nvSpPr>
              <p:cNvPr name="TextBox 65" id="65"/>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sp>
          <p:nvSpPr>
            <p:cNvPr name="TextBox 66" id="66"/>
            <p:cNvSpPr txBox="true"/>
            <p:nvPr/>
          </p:nvSpPr>
          <p:spPr>
            <a:xfrm rot="0">
              <a:off x="42816" y="46081"/>
              <a:ext cx="1377067" cy="572975"/>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Segment array into 3200x3200 chunks </a:t>
              </a:r>
              <a:r>
                <a:rPr lang="en-US" sz="866">
                  <a:solidFill>
                    <a:srgbClr val="FF3131"/>
                  </a:solidFill>
                  <a:latin typeface="Garet"/>
                </a:rPr>
                <a:t>*</a:t>
              </a:r>
            </a:p>
          </p:txBody>
        </p:sp>
      </p:grpSp>
      <p:sp>
        <p:nvSpPr>
          <p:cNvPr name="AutoShape 67" id="67"/>
          <p:cNvSpPr/>
          <p:nvPr/>
        </p:nvSpPr>
        <p:spPr>
          <a:xfrm flipH="true">
            <a:off x="8505983" y="2451665"/>
            <a:ext cx="956954" cy="0"/>
          </a:xfrm>
          <a:prstGeom prst="line">
            <a:avLst/>
          </a:prstGeom>
          <a:ln cap="rnd" w="9525">
            <a:solidFill>
              <a:srgbClr val="000000"/>
            </a:solidFill>
            <a:prstDash val="solid"/>
            <a:headEnd type="arrow" len="sm" w="med"/>
            <a:tailEnd type="none" len="sm" w="sm"/>
          </a:ln>
        </p:spPr>
      </p:sp>
      <p:sp>
        <p:nvSpPr>
          <p:cNvPr name="AutoShape 68" id="68"/>
          <p:cNvSpPr/>
          <p:nvPr/>
        </p:nvSpPr>
        <p:spPr>
          <a:xfrm flipV="true">
            <a:off x="7957471" y="2442552"/>
            <a:ext cx="2602490" cy="952350"/>
          </a:xfrm>
          <a:prstGeom prst="line">
            <a:avLst/>
          </a:prstGeom>
          <a:ln cap="rnd" w="9525">
            <a:solidFill>
              <a:srgbClr val="000000"/>
            </a:solidFill>
            <a:prstDash val="solid"/>
            <a:headEnd type="arrow" len="sm" w="med"/>
            <a:tailEnd type="none" len="sm" w="sm"/>
          </a:ln>
        </p:spPr>
      </p:sp>
      <p:grpSp>
        <p:nvGrpSpPr>
          <p:cNvPr name="Group 69" id="69"/>
          <p:cNvGrpSpPr/>
          <p:nvPr/>
        </p:nvGrpSpPr>
        <p:grpSpPr>
          <a:xfrm rot="0">
            <a:off x="7408960" y="4653319"/>
            <a:ext cx="1097024" cy="610599"/>
            <a:chOff x="0" y="0"/>
            <a:chExt cx="1462698" cy="814132"/>
          </a:xfrm>
        </p:grpSpPr>
        <p:grpSp>
          <p:nvGrpSpPr>
            <p:cNvPr name="Group 70" id="70"/>
            <p:cNvGrpSpPr/>
            <p:nvPr/>
          </p:nvGrpSpPr>
          <p:grpSpPr>
            <a:xfrm rot="0">
              <a:off x="0" y="107717"/>
              <a:ext cx="1462698" cy="706415"/>
              <a:chOff x="0" y="0"/>
              <a:chExt cx="601711" cy="290598"/>
            </a:xfrm>
          </p:grpSpPr>
          <p:sp>
            <p:nvSpPr>
              <p:cNvPr name="Freeform 71" id="71"/>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1078DB"/>
              </a:solidFill>
              <a:ln w="19050" cap="sq">
                <a:solidFill>
                  <a:srgbClr val="000000"/>
                </a:solidFill>
                <a:prstDash val="solid"/>
                <a:miter/>
              </a:ln>
            </p:spPr>
          </p:sp>
          <p:sp>
            <p:nvSpPr>
              <p:cNvPr name="TextBox 72" id="72"/>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grpSp>
          <p:nvGrpSpPr>
            <p:cNvPr name="Group 73" id="73"/>
            <p:cNvGrpSpPr/>
            <p:nvPr/>
          </p:nvGrpSpPr>
          <p:grpSpPr>
            <a:xfrm rot="0">
              <a:off x="0" y="0"/>
              <a:ext cx="1462698" cy="706415"/>
              <a:chOff x="0" y="0"/>
              <a:chExt cx="601711" cy="290598"/>
            </a:xfrm>
          </p:grpSpPr>
          <p:sp>
            <p:nvSpPr>
              <p:cNvPr name="Freeform 74" id="74"/>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FFFFFF"/>
              </a:solidFill>
              <a:ln w="19050" cap="sq">
                <a:solidFill>
                  <a:srgbClr val="000000"/>
                </a:solidFill>
                <a:prstDash val="solid"/>
                <a:miter/>
              </a:ln>
            </p:spPr>
          </p:sp>
          <p:sp>
            <p:nvSpPr>
              <p:cNvPr name="TextBox 75" id="75"/>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sp>
          <p:nvSpPr>
            <p:cNvPr name="TextBox 76" id="76"/>
            <p:cNvSpPr txBox="true"/>
            <p:nvPr/>
          </p:nvSpPr>
          <p:spPr>
            <a:xfrm rot="0">
              <a:off x="130535" y="46081"/>
              <a:ext cx="1201628" cy="572975"/>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Apply mask and identify threshold </a:t>
              </a:r>
              <a:r>
                <a:rPr lang="en-US" sz="866">
                  <a:solidFill>
                    <a:srgbClr val="FF3131"/>
                  </a:solidFill>
                  <a:latin typeface="Garet"/>
                </a:rPr>
                <a:t>*</a:t>
              </a:r>
            </a:p>
          </p:txBody>
        </p:sp>
      </p:grpSp>
      <p:sp>
        <p:nvSpPr>
          <p:cNvPr name="AutoShape 77" id="77"/>
          <p:cNvSpPr/>
          <p:nvPr/>
        </p:nvSpPr>
        <p:spPr>
          <a:xfrm flipV="true">
            <a:off x="7957471" y="3695644"/>
            <a:ext cx="8764326" cy="957675"/>
          </a:xfrm>
          <a:prstGeom prst="line">
            <a:avLst/>
          </a:prstGeom>
          <a:ln cap="rnd" w="9525">
            <a:solidFill>
              <a:srgbClr val="000000"/>
            </a:solidFill>
            <a:prstDash val="solid"/>
            <a:headEnd type="arrow" len="sm" w="med"/>
            <a:tailEnd type="none" len="sm" w="sm"/>
          </a:ln>
        </p:spPr>
      </p:sp>
      <p:grpSp>
        <p:nvGrpSpPr>
          <p:cNvPr name="Group 78" id="78"/>
          <p:cNvGrpSpPr/>
          <p:nvPr/>
        </p:nvGrpSpPr>
        <p:grpSpPr>
          <a:xfrm rot="0">
            <a:off x="9462937" y="4653319"/>
            <a:ext cx="1097024" cy="610599"/>
            <a:chOff x="0" y="0"/>
            <a:chExt cx="1462698" cy="814132"/>
          </a:xfrm>
        </p:grpSpPr>
        <p:grpSp>
          <p:nvGrpSpPr>
            <p:cNvPr name="Group 79" id="79"/>
            <p:cNvGrpSpPr/>
            <p:nvPr/>
          </p:nvGrpSpPr>
          <p:grpSpPr>
            <a:xfrm rot="0">
              <a:off x="0" y="107717"/>
              <a:ext cx="1462698" cy="706415"/>
              <a:chOff x="0" y="0"/>
              <a:chExt cx="601711" cy="290598"/>
            </a:xfrm>
          </p:grpSpPr>
          <p:sp>
            <p:nvSpPr>
              <p:cNvPr name="Freeform 80" id="80"/>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1078DB"/>
              </a:solidFill>
              <a:ln w="19050" cap="sq">
                <a:solidFill>
                  <a:srgbClr val="000000"/>
                </a:solidFill>
                <a:prstDash val="solid"/>
                <a:miter/>
              </a:ln>
            </p:spPr>
          </p:sp>
          <p:sp>
            <p:nvSpPr>
              <p:cNvPr name="TextBox 81" id="81"/>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grpSp>
          <p:nvGrpSpPr>
            <p:cNvPr name="Group 82" id="82"/>
            <p:cNvGrpSpPr/>
            <p:nvPr/>
          </p:nvGrpSpPr>
          <p:grpSpPr>
            <a:xfrm rot="0">
              <a:off x="0" y="0"/>
              <a:ext cx="1462698" cy="706415"/>
              <a:chOff x="0" y="0"/>
              <a:chExt cx="601711" cy="290598"/>
            </a:xfrm>
          </p:grpSpPr>
          <p:sp>
            <p:nvSpPr>
              <p:cNvPr name="Freeform 83" id="83"/>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FFFFFF"/>
              </a:solidFill>
              <a:ln w="19050" cap="sq">
                <a:solidFill>
                  <a:srgbClr val="000000"/>
                </a:solidFill>
                <a:prstDash val="solid"/>
                <a:miter/>
              </a:ln>
            </p:spPr>
          </p:sp>
          <p:sp>
            <p:nvSpPr>
              <p:cNvPr name="TextBox 84" id="84"/>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sp>
          <p:nvSpPr>
            <p:cNvPr name="TextBox 85" id="85"/>
            <p:cNvSpPr txBox="true"/>
            <p:nvPr/>
          </p:nvSpPr>
          <p:spPr>
            <a:xfrm rot="0">
              <a:off x="130535" y="154404"/>
              <a:ext cx="1201628" cy="378556"/>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Cap Values at threshold </a:t>
              </a:r>
              <a:r>
                <a:rPr lang="en-US" sz="866">
                  <a:solidFill>
                    <a:srgbClr val="FF3131"/>
                  </a:solidFill>
                  <a:latin typeface="Garet"/>
                </a:rPr>
                <a:t>*</a:t>
              </a:r>
            </a:p>
          </p:txBody>
        </p:sp>
      </p:grpSp>
      <p:sp>
        <p:nvSpPr>
          <p:cNvPr name="AutoShape 86" id="86"/>
          <p:cNvSpPr/>
          <p:nvPr/>
        </p:nvSpPr>
        <p:spPr>
          <a:xfrm flipH="true">
            <a:off x="10559961" y="4958618"/>
            <a:ext cx="956954" cy="0"/>
          </a:xfrm>
          <a:prstGeom prst="line">
            <a:avLst/>
          </a:prstGeom>
          <a:ln cap="rnd" w="9525">
            <a:solidFill>
              <a:srgbClr val="000000"/>
            </a:solidFill>
            <a:prstDash val="solid"/>
            <a:headEnd type="arrow" len="sm" w="med"/>
            <a:tailEnd type="none" len="sm" w="sm"/>
          </a:ln>
        </p:spPr>
      </p:sp>
      <p:sp>
        <p:nvSpPr>
          <p:cNvPr name="AutoShape 87" id="87"/>
          <p:cNvSpPr/>
          <p:nvPr/>
        </p:nvSpPr>
        <p:spPr>
          <a:xfrm flipH="true">
            <a:off x="8505983" y="4958618"/>
            <a:ext cx="956954" cy="0"/>
          </a:xfrm>
          <a:prstGeom prst="line">
            <a:avLst/>
          </a:prstGeom>
          <a:ln cap="rnd" w="9525">
            <a:solidFill>
              <a:srgbClr val="000000"/>
            </a:solidFill>
            <a:prstDash val="solid"/>
            <a:headEnd type="arrow" len="sm" w="med"/>
            <a:tailEnd type="none" len="sm" w="sm"/>
          </a:ln>
        </p:spPr>
      </p:sp>
      <p:grpSp>
        <p:nvGrpSpPr>
          <p:cNvPr name="Group 88" id="88"/>
          <p:cNvGrpSpPr/>
          <p:nvPr/>
        </p:nvGrpSpPr>
        <p:grpSpPr>
          <a:xfrm rot="0">
            <a:off x="11516915" y="4653319"/>
            <a:ext cx="1097024" cy="610599"/>
            <a:chOff x="0" y="0"/>
            <a:chExt cx="1462698" cy="814132"/>
          </a:xfrm>
        </p:grpSpPr>
        <p:grpSp>
          <p:nvGrpSpPr>
            <p:cNvPr name="Group 89" id="89"/>
            <p:cNvGrpSpPr/>
            <p:nvPr/>
          </p:nvGrpSpPr>
          <p:grpSpPr>
            <a:xfrm rot="0">
              <a:off x="0" y="107717"/>
              <a:ext cx="1462698" cy="706415"/>
              <a:chOff x="0" y="0"/>
              <a:chExt cx="601711" cy="290598"/>
            </a:xfrm>
          </p:grpSpPr>
          <p:sp>
            <p:nvSpPr>
              <p:cNvPr name="Freeform 90" id="90"/>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1078DB"/>
              </a:solidFill>
              <a:ln w="19050" cap="sq">
                <a:solidFill>
                  <a:srgbClr val="000000"/>
                </a:solidFill>
                <a:prstDash val="solid"/>
                <a:miter/>
              </a:ln>
            </p:spPr>
          </p:sp>
          <p:sp>
            <p:nvSpPr>
              <p:cNvPr name="TextBox 91" id="91"/>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grpSp>
          <p:nvGrpSpPr>
            <p:cNvPr name="Group 92" id="92"/>
            <p:cNvGrpSpPr/>
            <p:nvPr/>
          </p:nvGrpSpPr>
          <p:grpSpPr>
            <a:xfrm rot="0">
              <a:off x="0" y="0"/>
              <a:ext cx="1462698" cy="706415"/>
              <a:chOff x="0" y="0"/>
              <a:chExt cx="601711" cy="290598"/>
            </a:xfrm>
          </p:grpSpPr>
          <p:sp>
            <p:nvSpPr>
              <p:cNvPr name="Freeform 93" id="93"/>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FFFFFF"/>
              </a:solidFill>
              <a:ln w="19050" cap="sq">
                <a:solidFill>
                  <a:srgbClr val="000000"/>
                </a:solidFill>
                <a:prstDash val="solid"/>
                <a:miter/>
              </a:ln>
            </p:spPr>
          </p:sp>
          <p:sp>
            <p:nvSpPr>
              <p:cNvPr name="TextBox 94" id="94"/>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sp>
          <p:nvSpPr>
            <p:cNvPr name="TextBox 95" id="95"/>
            <p:cNvSpPr txBox="true"/>
            <p:nvPr/>
          </p:nvSpPr>
          <p:spPr>
            <a:xfrm rot="0">
              <a:off x="130535" y="299397"/>
              <a:ext cx="1201628" cy="184137"/>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Normalize</a:t>
              </a:r>
            </a:p>
          </p:txBody>
        </p:sp>
      </p:grpSp>
      <p:sp>
        <p:nvSpPr>
          <p:cNvPr name="AutoShape 96" id="96"/>
          <p:cNvSpPr/>
          <p:nvPr/>
        </p:nvSpPr>
        <p:spPr>
          <a:xfrm flipH="true">
            <a:off x="12613939" y="4954062"/>
            <a:ext cx="956954" cy="0"/>
          </a:xfrm>
          <a:prstGeom prst="line">
            <a:avLst/>
          </a:prstGeom>
          <a:ln cap="rnd" w="9525">
            <a:solidFill>
              <a:srgbClr val="000000"/>
            </a:solidFill>
            <a:prstDash val="solid"/>
            <a:headEnd type="arrow" len="sm" w="med"/>
            <a:tailEnd type="none" len="sm" w="sm"/>
          </a:ln>
        </p:spPr>
      </p:sp>
      <p:grpSp>
        <p:nvGrpSpPr>
          <p:cNvPr name="Group 97" id="97"/>
          <p:cNvGrpSpPr/>
          <p:nvPr/>
        </p:nvGrpSpPr>
        <p:grpSpPr>
          <a:xfrm rot="0">
            <a:off x="13570844" y="4653319"/>
            <a:ext cx="1097024" cy="610599"/>
            <a:chOff x="0" y="0"/>
            <a:chExt cx="1462698" cy="814132"/>
          </a:xfrm>
        </p:grpSpPr>
        <p:grpSp>
          <p:nvGrpSpPr>
            <p:cNvPr name="Group 98" id="98"/>
            <p:cNvGrpSpPr/>
            <p:nvPr/>
          </p:nvGrpSpPr>
          <p:grpSpPr>
            <a:xfrm rot="0">
              <a:off x="0" y="107717"/>
              <a:ext cx="1462698" cy="706415"/>
              <a:chOff x="0" y="0"/>
              <a:chExt cx="601711" cy="290598"/>
            </a:xfrm>
          </p:grpSpPr>
          <p:sp>
            <p:nvSpPr>
              <p:cNvPr name="Freeform 99" id="99"/>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1078DB"/>
              </a:solidFill>
              <a:ln w="19050" cap="sq">
                <a:solidFill>
                  <a:srgbClr val="000000"/>
                </a:solidFill>
                <a:prstDash val="solid"/>
                <a:miter/>
              </a:ln>
            </p:spPr>
          </p:sp>
          <p:sp>
            <p:nvSpPr>
              <p:cNvPr name="TextBox 100" id="100"/>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grpSp>
          <p:nvGrpSpPr>
            <p:cNvPr name="Group 101" id="101"/>
            <p:cNvGrpSpPr/>
            <p:nvPr/>
          </p:nvGrpSpPr>
          <p:grpSpPr>
            <a:xfrm rot="0">
              <a:off x="0" y="0"/>
              <a:ext cx="1462698" cy="706415"/>
              <a:chOff x="0" y="0"/>
              <a:chExt cx="601711" cy="290598"/>
            </a:xfrm>
          </p:grpSpPr>
          <p:sp>
            <p:nvSpPr>
              <p:cNvPr name="Freeform 102" id="102"/>
              <p:cNvSpPr/>
              <p:nvPr/>
            </p:nvSpPr>
            <p:spPr>
              <a:xfrm flipH="false" flipV="false" rot="0">
                <a:off x="0" y="0"/>
                <a:ext cx="601711" cy="290598"/>
              </a:xfrm>
              <a:custGeom>
                <a:avLst/>
                <a:gdLst/>
                <a:ahLst/>
                <a:cxnLst/>
                <a:rect r="r" b="b" t="t" l="l"/>
                <a:pathLst>
                  <a:path h="290598" w="601711">
                    <a:moveTo>
                      <a:pt x="81027" y="0"/>
                    </a:moveTo>
                    <a:lnTo>
                      <a:pt x="520684" y="0"/>
                    </a:lnTo>
                    <a:cubicBezTo>
                      <a:pt x="542174" y="0"/>
                      <a:pt x="562784" y="8537"/>
                      <a:pt x="577979" y="23732"/>
                    </a:cubicBezTo>
                    <a:cubicBezTo>
                      <a:pt x="593175" y="38928"/>
                      <a:pt x="601711" y="59537"/>
                      <a:pt x="601711" y="81027"/>
                    </a:cubicBezTo>
                    <a:lnTo>
                      <a:pt x="601711" y="209571"/>
                    </a:lnTo>
                    <a:cubicBezTo>
                      <a:pt x="601711" y="231061"/>
                      <a:pt x="593175" y="251671"/>
                      <a:pt x="577979" y="266866"/>
                    </a:cubicBezTo>
                    <a:cubicBezTo>
                      <a:pt x="562784" y="282061"/>
                      <a:pt x="542174" y="290598"/>
                      <a:pt x="520684" y="290598"/>
                    </a:cubicBezTo>
                    <a:lnTo>
                      <a:pt x="81027" y="290598"/>
                    </a:lnTo>
                    <a:cubicBezTo>
                      <a:pt x="59537" y="290598"/>
                      <a:pt x="38928" y="282061"/>
                      <a:pt x="23732" y="266866"/>
                    </a:cubicBezTo>
                    <a:cubicBezTo>
                      <a:pt x="8537" y="251671"/>
                      <a:pt x="0" y="231061"/>
                      <a:pt x="0" y="209571"/>
                    </a:cubicBezTo>
                    <a:lnTo>
                      <a:pt x="0" y="81027"/>
                    </a:lnTo>
                    <a:cubicBezTo>
                      <a:pt x="0" y="59537"/>
                      <a:pt x="8537" y="38928"/>
                      <a:pt x="23732" y="23732"/>
                    </a:cubicBezTo>
                    <a:cubicBezTo>
                      <a:pt x="38928" y="8537"/>
                      <a:pt x="59537" y="0"/>
                      <a:pt x="81027" y="0"/>
                    </a:cubicBezTo>
                    <a:close/>
                  </a:path>
                </a:pathLst>
              </a:custGeom>
              <a:solidFill>
                <a:srgbClr val="FFFFFF"/>
              </a:solidFill>
              <a:ln w="19050" cap="sq">
                <a:solidFill>
                  <a:srgbClr val="000000"/>
                </a:solidFill>
                <a:prstDash val="solid"/>
                <a:miter/>
              </a:ln>
            </p:spPr>
          </p:sp>
          <p:sp>
            <p:nvSpPr>
              <p:cNvPr name="TextBox 103" id="103"/>
              <p:cNvSpPr txBox="true"/>
              <p:nvPr/>
            </p:nvSpPr>
            <p:spPr>
              <a:xfrm>
                <a:off x="0" y="-19050"/>
                <a:ext cx="601711" cy="309648"/>
              </a:xfrm>
              <a:prstGeom prst="rect">
                <a:avLst/>
              </a:prstGeom>
            </p:spPr>
            <p:txBody>
              <a:bodyPr anchor="ctr" rtlCol="false" tIns="39977" lIns="39977" bIns="39977" rIns="39977"/>
              <a:lstStyle/>
              <a:p>
                <a:pPr algn="ctr">
                  <a:lnSpc>
                    <a:spcPts val="1620"/>
                  </a:lnSpc>
                </a:pPr>
              </a:p>
            </p:txBody>
          </p:sp>
        </p:grpSp>
        <p:sp>
          <p:nvSpPr>
            <p:cNvPr name="TextBox 104" id="104"/>
            <p:cNvSpPr txBox="true"/>
            <p:nvPr/>
          </p:nvSpPr>
          <p:spPr>
            <a:xfrm rot="0">
              <a:off x="130535" y="57195"/>
              <a:ext cx="1201628" cy="572975"/>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Divide into 800x800 images</a:t>
              </a:r>
            </a:p>
          </p:txBody>
        </p:sp>
      </p:grpSp>
      <p:sp>
        <p:nvSpPr>
          <p:cNvPr name="AutoShape 105" id="105"/>
          <p:cNvSpPr/>
          <p:nvPr/>
        </p:nvSpPr>
        <p:spPr>
          <a:xfrm flipH="true">
            <a:off x="14667868" y="4949505"/>
            <a:ext cx="956954" cy="0"/>
          </a:xfrm>
          <a:prstGeom prst="line">
            <a:avLst/>
          </a:prstGeom>
          <a:ln cap="rnd" w="9525">
            <a:solidFill>
              <a:srgbClr val="000000"/>
            </a:solidFill>
            <a:prstDash val="solid"/>
            <a:headEnd type="arrow" len="sm" w="med"/>
            <a:tailEnd type="none" len="sm" w="sm"/>
          </a:ln>
        </p:spPr>
      </p:sp>
      <p:grpSp>
        <p:nvGrpSpPr>
          <p:cNvPr name="Group 106" id="106"/>
          <p:cNvGrpSpPr/>
          <p:nvPr/>
        </p:nvGrpSpPr>
        <p:grpSpPr>
          <a:xfrm rot="0">
            <a:off x="15624773" y="4648762"/>
            <a:ext cx="1097024" cy="610599"/>
            <a:chOff x="0" y="0"/>
            <a:chExt cx="1462698" cy="814132"/>
          </a:xfrm>
        </p:grpSpPr>
        <p:grpSp>
          <p:nvGrpSpPr>
            <p:cNvPr name="Group 107" id="107"/>
            <p:cNvGrpSpPr/>
            <p:nvPr/>
          </p:nvGrpSpPr>
          <p:grpSpPr>
            <a:xfrm rot="0">
              <a:off x="0" y="107717"/>
              <a:ext cx="1462698" cy="706415"/>
              <a:chOff x="0" y="0"/>
              <a:chExt cx="601711" cy="290598"/>
            </a:xfrm>
          </p:grpSpPr>
          <p:sp>
            <p:nvSpPr>
              <p:cNvPr name="Freeform 108" id="108"/>
              <p:cNvSpPr/>
              <p:nvPr/>
            </p:nvSpPr>
            <p:spPr>
              <a:xfrm flipH="false" flipV="false" rot="0">
                <a:off x="0" y="0"/>
                <a:ext cx="601711" cy="290598"/>
              </a:xfrm>
              <a:custGeom>
                <a:avLst/>
                <a:gdLst/>
                <a:ahLst/>
                <a:cxnLst/>
                <a:rect r="r" b="b" t="t" l="l"/>
                <a:pathLst>
                  <a:path h="290598" w="601711">
                    <a:moveTo>
                      <a:pt x="84686" y="0"/>
                    </a:moveTo>
                    <a:lnTo>
                      <a:pt x="517025" y="0"/>
                    </a:lnTo>
                    <a:cubicBezTo>
                      <a:pt x="539485" y="0"/>
                      <a:pt x="561025" y="8922"/>
                      <a:pt x="576907" y="24804"/>
                    </a:cubicBezTo>
                    <a:cubicBezTo>
                      <a:pt x="592789" y="40686"/>
                      <a:pt x="601711" y="62226"/>
                      <a:pt x="601711" y="84686"/>
                    </a:cubicBezTo>
                    <a:lnTo>
                      <a:pt x="601711" y="205912"/>
                    </a:lnTo>
                    <a:cubicBezTo>
                      <a:pt x="601711" y="228372"/>
                      <a:pt x="592789" y="249912"/>
                      <a:pt x="576907" y="265794"/>
                    </a:cubicBezTo>
                    <a:cubicBezTo>
                      <a:pt x="561025" y="281676"/>
                      <a:pt x="539485" y="290598"/>
                      <a:pt x="517025" y="290598"/>
                    </a:cubicBezTo>
                    <a:lnTo>
                      <a:pt x="84686" y="290598"/>
                    </a:lnTo>
                    <a:cubicBezTo>
                      <a:pt x="37915" y="290598"/>
                      <a:pt x="0" y="252683"/>
                      <a:pt x="0" y="205912"/>
                    </a:cubicBezTo>
                    <a:lnTo>
                      <a:pt x="0" y="84686"/>
                    </a:lnTo>
                    <a:cubicBezTo>
                      <a:pt x="0" y="62226"/>
                      <a:pt x="8922" y="40686"/>
                      <a:pt x="24804" y="24804"/>
                    </a:cubicBezTo>
                    <a:cubicBezTo>
                      <a:pt x="40686" y="8922"/>
                      <a:pt x="62226" y="0"/>
                      <a:pt x="84686" y="0"/>
                    </a:cubicBezTo>
                    <a:close/>
                  </a:path>
                </a:pathLst>
              </a:custGeom>
              <a:solidFill>
                <a:srgbClr val="1078DB"/>
              </a:solidFill>
              <a:ln w="19050" cap="sq">
                <a:solidFill>
                  <a:srgbClr val="000000"/>
                </a:solidFill>
                <a:prstDash val="solid"/>
                <a:miter/>
              </a:ln>
            </p:spPr>
          </p:sp>
          <p:sp>
            <p:nvSpPr>
              <p:cNvPr name="TextBox 109" id="109"/>
              <p:cNvSpPr txBox="true"/>
              <p:nvPr/>
            </p:nvSpPr>
            <p:spPr>
              <a:xfrm>
                <a:off x="0" y="-19050"/>
                <a:ext cx="601711" cy="309648"/>
              </a:xfrm>
              <a:prstGeom prst="rect">
                <a:avLst/>
              </a:prstGeom>
            </p:spPr>
            <p:txBody>
              <a:bodyPr anchor="ctr" rtlCol="false" tIns="38250" lIns="38250" bIns="38250" rIns="38250"/>
              <a:lstStyle/>
              <a:p>
                <a:pPr algn="ctr">
                  <a:lnSpc>
                    <a:spcPts val="1620"/>
                  </a:lnSpc>
                </a:pPr>
              </a:p>
            </p:txBody>
          </p:sp>
        </p:grpSp>
        <p:grpSp>
          <p:nvGrpSpPr>
            <p:cNvPr name="Group 110" id="110"/>
            <p:cNvGrpSpPr/>
            <p:nvPr/>
          </p:nvGrpSpPr>
          <p:grpSpPr>
            <a:xfrm rot="0">
              <a:off x="0" y="0"/>
              <a:ext cx="1462698" cy="706415"/>
              <a:chOff x="0" y="0"/>
              <a:chExt cx="601711" cy="290598"/>
            </a:xfrm>
          </p:grpSpPr>
          <p:sp>
            <p:nvSpPr>
              <p:cNvPr name="Freeform 111" id="111"/>
              <p:cNvSpPr/>
              <p:nvPr/>
            </p:nvSpPr>
            <p:spPr>
              <a:xfrm flipH="false" flipV="false" rot="0">
                <a:off x="0" y="0"/>
                <a:ext cx="601711" cy="290598"/>
              </a:xfrm>
              <a:custGeom>
                <a:avLst/>
                <a:gdLst/>
                <a:ahLst/>
                <a:cxnLst/>
                <a:rect r="r" b="b" t="t" l="l"/>
                <a:pathLst>
                  <a:path h="290598" w="601711">
                    <a:moveTo>
                      <a:pt x="84686" y="0"/>
                    </a:moveTo>
                    <a:lnTo>
                      <a:pt x="517025" y="0"/>
                    </a:lnTo>
                    <a:cubicBezTo>
                      <a:pt x="539485" y="0"/>
                      <a:pt x="561025" y="8922"/>
                      <a:pt x="576907" y="24804"/>
                    </a:cubicBezTo>
                    <a:cubicBezTo>
                      <a:pt x="592789" y="40686"/>
                      <a:pt x="601711" y="62226"/>
                      <a:pt x="601711" y="84686"/>
                    </a:cubicBezTo>
                    <a:lnTo>
                      <a:pt x="601711" y="205912"/>
                    </a:lnTo>
                    <a:cubicBezTo>
                      <a:pt x="601711" y="228372"/>
                      <a:pt x="592789" y="249912"/>
                      <a:pt x="576907" y="265794"/>
                    </a:cubicBezTo>
                    <a:cubicBezTo>
                      <a:pt x="561025" y="281676"/>
                      <a:pt x="539485" y="290598"/>
                      <a:pt x="517025" y="290598"/>
                    </a:cubicBezTo>
                    <a:lnTo>
                      <a:pt x="84686" y="290598"/>
                    </a:lnTo>
                    <a:cubicBezTo>
                      <a:pt x="37915" y="290598"/>
                      <a:pt x="0" y="252683"/>
                      <a:pt x="0" y="205912"/>
                    </a:cubicBezTo>
                    <a:lnTo>
                      <a:pt x="0" y="84686"/>
                    </a:lnTo>
                    <a:cubicBezTo>
                      <a:pt x="0" y="62226"/>
                      <a:pt x="8922" y="40686"/>
                      <a:pt x="24804" y="24804"/>
                    </a:cubicBezTo>
                    <a:cubicBezTo>
                      <a:pt x="40686" y="8922"/>
                      <a:pt x="62226" y="0"/>
                      <a:pt x="84686" y="0"/>
                    </a:cubicBezTo>
                    <a:close/>
                  </a:path>
                </a:pathLst>
              </a:custGeom>
              <a:solidFill>
                <a:srgbClr val="FFFFFF"/>
              </a:solidFill>
              <a:ln w="19050" cap="sq">
                <a:solidFill>
                  <a:srgbClr val="000000"/>
                </a:solidFill>
                <a:prstDash val="solid"/>
                <a:miter/>
              </a:ln>
            </p:spPr>
          </p:sp>
          <p:sp>
            <p:nvSpPr>
              <p:cNvPr name="TextBox 112" id="112"/>
              <p:cNvSpPr txBox="true"/>
              <p:nvPr/>
            </p:nvSpPr>
            <p:spPr>
              <a:xfrm>
                <a:off x="0" y="-19050"/>
                <a:ext cx="601711" cy="309648"/>
              </a:xfrm>
              <a:prstGeom prst="rect">
                <a:avLst/>
              </a:prstGeom>
            </p:spPr>
            <p:txBody>
              <a:bodyPr anchor="ctr" rtlCol="false" tIns="38250" lIns="38250" bIns="38250" rIns="38250"/>
              <a:lstStyle/>
              <a:p>
                <a:pPr algn="ctr">
                  <a:lnSpc>
                    <a:spcPts val="1620"/>
                  </a:lnSpc>
                </a:pPr>
              </a:p>
            </p:txBody>
          </p:sp>
        </p:grpSp>
        <p:sp>
          <p:nvSpPr>
            <p:cNvPr name="TextBox 113" id="113"/>
            <p:cNvSpPr txBox="true"/>
            <p:nvPr/>
          </p:nvSpPr>
          <p:spPr>
            <a:xfrm rot="0">
              <a:off x="135941" y="299397"/>
              <a:ext cx="1201628" cy="184137"/>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Store as JPEG</a:t>
              </a:r>
            </a:p>
          </p:txBody>
        </p:sp>
      </p:grpSp>
      <p:grpSp>
        <p:nvGrpSpPr>
          <p:cNvPr name="Group 114" id="114"/>
          <p:cNvGrpSpPr/>
          <p:nvPr/>
        </p:nvGrpSpPr>
        <p:grpSpPr>
          <a:xfrm rot="0">
            <a:off x="17074645" y="9186308"/>
            <a:ext cx="205385" cy="240963"/>
            <a:chOff x="0" y="0"/>
            <a:chExt cx="54093" cy="63464"/>
          </a:xfrm>
        </p:grpSpPr>
        <p:sp>
          <p:nvSpPr>
            <p:cNvPr name="Freeform 115" id="115"/>
            <p:cNvSpPr/>
            <p:nvPr/>
          </p:nvSpPr>
          <p:spPr>
            <a:xfrm flipH="false" flipV="false" rot="0">
              <a:off x="0" y="0"/>
              <a:ext cx="54093" cy="63464"/>
            </a:xfrm>
            <a:custGeom>
              <a:avLst/>
              <a:gdLst/>
              <a:ahLst/>
              <a:cxnLst/>
              <a:rect r="r" b="b" t="t" l="l"/>
              <a:pathLst>
                <a:path h="63464" w="54093">
                  <a:moveTo>
                    <a:pt x="0" y="0"/>
                  </a:moveTo>
                  <a:lnTo>
                    <a:pt x="54093" y="0"/>
                  </a:lnTo>
                  <a:lnTo>
                    <a:pt x="54093" y="63464"/>
                  </a:lnTo>
                  <a:lnTo>
                    <a:pt x="0" y="63464"/>
                  </a:lnTo>
                  <a:close/>
                </a:path>
              </a:pathLst>
            </a:custGeom>
            <a:solidFill>
              <a:srgbClr val="D4EDF4"/>
            </a:solidFill>
          </p:spPr>
        </p:sp>
        <p:sp>
          <p:nvSpPr>
            <p:cNvPr name="TextBox 116" id="116"/>
            <p:cNvSpPr txBox="true"/>
            <p:nvPr/>
          </p:nvSpPr>
          <p:spPr>
            <a:xfrm>
              <a:off x="0" y="-57150"/>
              <a:ext cx="54093" cy="120614"/>
            </a:xfrm>
            <a:prstGeom prst="rect">
              <a:avLst/>
            </a:prstGeom>
          </p:spPr>
          <p:txBody>
            <a:bodyPr anchor="ctr" rtlCol="false" tIns="50800" lIns="50800" bIns="50800" rIns="50800"/>
            <a:lstStyle/>
            <a:p>
              <a:pPr algn="ctr">
                <a:lnSpc>
                  <a:spcPts val="2700"/>
                </a:lnSpc>
              </a:pPr>
            </a:p>
          </p:txBody>
        </p:sp>
      </p:grpSp>
      <p:grpSp>
        <p:nvGrpSpPr>
          <p:cNvPr name="Group 117" id="117"/>
          <p:cNvGrpSpPr/>
          <p:nvPr/>
        </p:nvGrpSpPr>
        <p:grpSpPr>
          <a:xfrm rot="0">
            <a:off x="16596702" y="9397970"/>
            <a:ext cx="178715" cy="68580"/>
            <a:chOff x="0" y="0"/>
            <a:chExt cx="47069" cy="18062"/>
          </a:xfrm>
        </p:grpSpPr>
        <p:sp>
          <p:nvSpPr>
            <p:cNvPr name="Freeform 118" id="118"/>
            <p:cNvSpPr/>
            <p:nvPr/>
          </p:nvSpPr>
          <p:spPr>
            <a:xfrm flipH="false" flipV="false" rot="0">
              <a:off x="0" y="0"/>
              <a:ext cx="47069" cy="18062"/>
            </a:xfrm>
            <a:custGeom>
              <a:avLst/>
              <a:gdLst/>
              <a:ahLst/>
              <a:cxnLst/>
              <a:rect r="r" b="b" t="t" l="l"/>
              <a:pathLst>
                <a:path h="18062" w="47069">
                  <a:moveTo>
                    <a:pt x="0" y="0"/>
                  </a:moveTo>
                  <a:lnTo>
                    <a:pt x="47069" y="0"/>
                  </a:lnTo>
                  <a:lnTo>
                    <a:pt x="47069" y="18062"/>
                  </a:lnTo>
                  <a:lnTo>
                    <a:pt x="0" y="18062"/>
                  </a:lnTo>
                  <a:close/>
                </a:path>
              </a:pathLst>
            </a:custGeom>
            <a:solidFill>
              <a:srgbClr val="D4EDF4"/>
            </a:solidFill>
          </p:spPr>
        </p:sp>
        <p:sp>
          <p:nvSpPr>
            <p:cNvPr name="TextBox 119" id="119"/>
            <p:cNvSpPr txBox="true"/>
            <p:nvPr/>
          </p:nvSpPr>
          <p:spPr>
            <a:xfrm>
              <a:off x="0" y="-57150"/>
              <a:ext cx="47069" cy="75212"/>
            </a:xfrm>
            <a:prstGeom prst="rect">
              <a:avLst/>
            </a:prstGeom>
          </p:spPr>
          <p:txBody>
            <a:bodyPr anchor="ctr" rtlCol="false" tIns="50800" lIns="50800" bIns="50800" rIns="50800"/>
            <a:lstStyle/>
            <a:p>
              <a:pPr algn="ctr">
                <a:lnSpc>
                  <a:spcPts val="2700"/>
                </a:lnSpc>
              </a:pPr>
            </a:p>
          </p:txBody>
        </p:sp>
      </p:grpSp>
      <p:grpSp>
        <p:nvGrpSpPr>
          <p:cNvPr name="Group 120" id="120"/>
          <p:cNvGrpSpPr/>
          <p:nvPr/>
        </p:nvGrpSpPr>
        <p:grpSpPr>
          <a:xfrm rot="0">
            <a:off x="16253802" y="9397970"/>
            <a:ext cx="178715" cy="80010"/>
            <a:chOff x="0" y="0"/>
            <a:chExt cx="47069" cy="21073"/>
          </a:xfrm>
        </p:grpSpPr>
        <p:sp>
          <p:nvSpPr>
            <p:cNvPr name="Freeform 121" id="121"/>
            <p:cNvSpPr/>
            <p:nvPr/>
          </p:nvSpPr>
          <p:spPr>
            <a:xfrm flipH="false" flipV="false" rot="0">
              <a:off x="0" y="0"/>
              <a:ext cx="47069" cy="21073"/>
            </a:xfrm>
            <a:custGeom>
              <a:avLst/>
              <a:gdLst/>
              <a:ahLst/>
              <a:cxnLst/>
              <a:rect r="r" b="b" t="t" l="l"/>
              <a:pathLst>
                <a:path h="21073" w="47069">
                  <a:moveTo>
                    <a:pt x="0" y="0"/>
                  </a:moveTo>
                  <a:lnTo>
                    <a:pt x="47069" y="0"/>
                  </a:lnTo>
                  <a:lnTo>
                    <a:pt x="47069" y="21073"/>
                  </a:lnTo>
                  <a:lnTo>
                    <a:pt x="0" y="21073"/>
                  </a:lnTo>
                  <a:close/>
                </a:path>
              </a:pathLst>
            </a:custGeom>
            <a:solidFill>
              <a:srgbClr val="D4EDF4"/>
            </a:solidFill>
          </p:spPr>
        </p:sp>
        <p:sp>
          <p:nvSpPr>
            <p:cNvPr name="TextBox 122" id="122"/>
            <p:cNvSpPr txBox="true"/>
            <p:nvPr/>
          </p:nvSpPr>
          <p:spPr>
            <a:xfrm>
              <a:off x="0" y="-57150"/>
              <a:ext cx="47069" cy="78223"/>
            </a:xfrm>
            <a:prstGeom prst="rect">
              <a:avLst/>
            </a:prstGeom>
          </p:spPr>
          <p:txBody>
            <a:bodyPr anchor="ctr" rtlCol="false" tIns="50800" lIns="50800" bIns="50800" rIns="50800"/>
            <a:lstStyle/>
            <a:p>
              <a:pPr algn="ctr">
                <a:lnSpc>
                  <a:spcPts val="2700"/>
                </a:lnSpc>
              </a:pPr>
            </a:p>
          </p:txBody>
        </p:sp>
      </p:grpSp>
      <p:grpSp>
        <p:nvGrpSpPr>
          <p:cNvPr name="Group 123" id="123"/>
          <p:cNvGrpSpPr/>
          <p:nvPr/>
        </p:nvGrpSpPr>
        <p:grpSpPr>
          <a:xfrm rot="0">
            <a:off x="16417988" y="9397970"/>
            <a:ext cx="178715" cy="47625"/>
            <a:chOff x="0" y="0"/>
            <a:chExt cx="47069" cy="12543"/>
          </a:xfrm>
        </p:grpSpPr>
        <p:sp>
          <p:nvSpPr>
            <p:cNvPr name="Freeform 124" id="124"/>
            <p:cNvSpPr/>
            <p:nvPr/>
          </p:nvSpPr>
          <p:spPr>
            <a:xfrm flipH="false" flipV="false" rot="0">
              <a:off x="0" y="0"/>
              <a:ext cx="47069" cy="12543"/>
            </a:xfrm>
            <a:custGeom>
              <a:avLst/>
              <a:gdLst/>
              <a:ahLst/>
              <a:cxnLst/>
              <a:rect r="r" b="b" t="t" l="l"/>
              <a:pathLst>
                <a:path h="12543" w="47069">
                  <a:moveTo>
                    <a:pt x="0" y="0"/>
                  </a:moveTo>
                  <a:lnTo>
                    <a:pt x="47069" y="0"/>
                  </a:lnTo>
                  <a:lnTo>
                    <a:pt x="47069" y="12543"/>
                  </a:lnTo>
                  <a:lnTo>
                    <a:pt x="0" y="12543"/>
                  </a:lnTo>
                  <a:close/>
                </a:path>
              </a:pathLst>
            </a:custGeom>
            <a:solidFill>
              <a:srgbClr val="D4EDF4"/>
            </a:solidFill>
          </p:spPr>
        </p:sp>
        <p:sp>
          <p:nvSpPr>
            <p:cNvPr name="TextBox 125" id="125"/>
            <p:cNvSpPr txBox="true"/>
            <p:nvPr/>
          </p:nvSpPr>
          <p:spPr>
            <a:xfrm>
              <a:off x="0" y="-57150"/>
              <a:ext cx="47069" cy="69693"/>
            </a:xfrm>
            <a:prstGeom prst="rect">
              <a:avLst/>
            </a:prstGeom>
          </p:spPr>
          <p:txBody>
            <a:bodyPr anchor="ctr" rtlCol="false" tIns="50800" lIns="50800" bIns="50800" rIns="50800"/>
            <a:lstStyle/>
            <a:p>
              <a:pPr algn="ctr">
                <a:lnSpc>
                  <a:spcPts val="2700"/>
                </a:lnSpc>
              </a:pPr>
            </a:p>
          </p:txBody>
        </p:sp>
      </p:grpSp>
      <p:grpSp>
        <p:nvGrpSpPr>
          <p:cNvPr name="Group 126" id="126"/>
          <p:cNvGrpSpPr/>
          <p:nvPr/>
        </p:nvGrpSpPr>
        <p:grpSpPr>
          <a:xfrm rot="0">
            <a:off x="16985287" y="9186308"/>
            <a:ext cx="178715" cy="80010"/>
            <a:chOff x="0" y="0"/>
            <a:chExt cx="47069" cy="21073"/>
          </a:xfrm>
        </p:grpSpPr>
        <p:sp>
          <p:nvSpPr>
            <p:cNvPr name="Freeform 127" id="127"/>
            <p:cNvSpPr/>
            <p:nvPr/>
          </p:nvSpPr>
          <p:spPr>
            <a:xfrm flipH="false" flipV="false" rot="0">
              <a:off x="0" y="0"/>
              <a:ext cx="47069" cy="21073"/>
            </a:xfrm>
            <a:custGeom>
              <a:avLst/>
              <a:gdLst/>
              <a:ahLst/>
              <a:cxnLst/>
              <a:rect r="r" b="b" t="t" l="l"/>
              <a:pathLst>
                <a:path h="21073" w="47069">
                  <a:moveTo>
                    <a:pt x="0" y="0"/>
                  </a:moveTo>
                  <a:lnTo>
                    <a:pt x="47069" y="0"/>
                  </a:lnTo>
                  <a:lnTo>
                    <a:pt x="47069" y="21073"/>
                  </a:lnTo>
                  <a:lnTo>
                    <a:pt x="0" y="21073"/>
                  </a:lnTo>
                  <a:close/>
                </a:path>
              </a:pathLst>
            </a:custGeom>
            <a:solidFill>
              <a:srgbClr val="D4EDF4"/>
            </a:solidFill>
          </p:spPr>
        </p:sp>
        <p:sp>
          <p:nvSpPr>
            <p:cNvPr name="TextBox 128" id="128"/>
            <p:cNvSpPr txBox="true"/>
            <p:nvPr/>
          </p:nvSpPr>
          <p:spPr>
            <a:xfrm>
              <a:off x="0" y="-57150"/>
              <a:ext cx="47069" cy="78223"/>
            </a:xfrm>
            <a:prstGeom prst="rect">
              <a:avLst/>
            </a:prstGeom>
          </p:spPr>
          <p:txBody>
            <a:bodyPr anchor="ctr" rtlCol="false" tIns="50800" lIns="50800" bIns="50800" rIns="50800"/>
            <a:lstStyle/>
            <a:p>
              <a:pPr algn="ctr">
                <a:lnSpc>
                  <a:spcPts val="2700"/>
                </a:lnSpc>
              </a:pPr>
            </a:p>
          </p:txBody>
        </p:sp>
      </p:grpSp>
      <p:grpSp>
        <p:nvGrpSpPr>
          <p:cNvPr name="Group 129" id="129"/>
          <p:cNvGrpSpPr/>
          <p:nvPr/>
        </p:nvGrpSpPr>
        <p:grpSpPr>
          <a:xfrm rot="0">
            <a:off x="17034817" y="9258300"/>
            <a:ext cx="178715" cy="80010"/>
            <a:chOff x="0" y="0"/>
            <a:chExt cx="47069" cy="21073"/>
          </a:xfrm>
        </p:grpSpPr>
        <p:sp>
          <p:nvSpPr>
            <p:cNvPr name="Freeform 130" id="130"/>
            <p:cNvSpPr/>
            <p:nvPr/>
          </p:nvSpPr>
          <p:spPr>
            <a:xfrm flipH="false" flipV="false" rot="0">
              <a:off x="0" y="0"/>
              <a:ext cx="47069" cy="21073"/>
            </a:xfrm>
            <a:custGeom>
              <a:avLst/>
              <a:gdLst/>
              <a:ahLst/>
              <a:cxnLst/>
              <a:rect r="r" b="b" t="t" l="l"/>
              <a:pathLst>
                <a:path h="21073" w="47069">
                  <a:moveTo>
                    <a:pt x="0" y="0"/>
                  </a:moveTo>
                  <a:lnTo>
                    <a:pt x="47069" y="0"/>
                  </a:lnTo>
                  <a:lnTo>
                    <a:pt x="47069" y="21073"/>
                  </a:lnTo>
                  <a:lnTo>
                    <a:pt x="0" y="21073"/>
                  </a:lnTo>
                  <a:close/>
                </a:path>
              </a:pathLst>
            </a:custGeom>
            <a:solidFill>
              <a:srgbClr val="D4EDF4"/>
            </a:solidFill>
          </p:spPr>
        </p:sp>
        <p:sp>
          <p:nvSpPr>
            <p:cNvPr name="TextBox 131" id="131"/>
            <p:cNvSpPr txBox="true"/>
            <p:nvPr/>
          </p:nvSpPr>
          <p:spPr>
            <a:xfrm>
              <a:off x="0" y="-57150"/>
              <a:ext cx="47069" cy="78223"/>
            </a:xfrm>
            <a:prstGeom prst="rect">
              <a:avLst/>
            </a:prstGeom>
          </p:spPr>
          <p:txBody>
            <a:bodyPr anchor="ctr" rtlCol="false" tIns="50800" lIns="50800" bIns="50800" rIns="50800"/>
            <a:lstStyle/>
            <a:p>
              <a:pPr algn="ctr">
                <a:lnSpc>
                  <a:spcPts val="2700"/>
                </a:lnSpc>
              </a:pPr>
            </a:p>
          </p:txBody>
        </p:sp>
      </p:grpSp>
      <p:grpSp>
        <p:nvGrpSpPr>
          <p:cNvPr name="Group 132" id="132"/>
          <p:cNvGrpSpPr/>
          <p:nvPr/>
        </p:nvGrpSpPr>
        <p:grpSpPr>
          <a:xfrm rot="0">
            <a:off x="16856102" y="9392255"/>
            <a:ext cx="178715" cy="47625"/>
            <a:chOff x="0" y="0"/>
            <a:chExt cx="47069" cy="12543"/>
          </a:xfrm>
        </p:grpSpPr>
        <p:sp>
          <p:nvSpPr>
            <p:cNvPr name="Freeform 133" id="133"/>
            <p:cNvSpPr/>
            <p:nvPr/>
          </p:nvSpPr>
          <p:spPr>
            <a:xfrm flipH="false" flipV="false" rot="0">
              <a:off x="0" y="0"/>
              <a:ext cx="47069" cy="12543"/>
            </a:xfrm>
            <a:custGeom>
              <a:avLst/>
              <a:gdLst/>
              <a:ahLst/>
              <a:cxnLst/>
              <a:rect r="r" b="b" t="t" l="l"/>
              <a:pathLst>
                <a:path h="12543" w="47069">
                  <a:moveTo>
                    <a:pt x="0" y="0"/>
                  </a:moveTo>
                  <a:lnTo>
                    <a:pt x="47069" y="0"/>
                  </a:lnTo>
                  <a:lnTo>
                    <a:pt x="47069" y="12543"/>
                  </a:lnTo>
                  <a:lnTo>
                    <a:pt x="0" y="12543"/>
                  </a:lnTo>
                  <a:close/>
                </a:path>
              </a:pathLst>
            </a:custGeom>
            <a:solidFill>
              <a:srgbClr val="D4EDF4"/>
            </a:solidFill>
          </p:spPr>
        </p:sp>
        <p:sp>
          <p:nvSpPr>
            <p:cNvPr name="TextBox 134" id="134"/>
            <p:cNvSpPr txBox="true"/>
            <p:nvPr/>
          </p:nvSpPr>
          <p:spPr>
            <a:xfrm>
              <a:off x="0" y="-57150"/>
              <a:ext cx="47069" cy="69693"/>
            </a:xfrm>
            <a:prstGeom prst="rect">
              <a:avLst/>
            </a:prstGeom>
          </p:spPr>
          <p:txBody>
            <a:bodyPr anchor="ctr" rtlCol="false" tIns="50800" lIns="50800" bIns="50800" rIns="50800"/>
            <a:lstStyle/>
            <a:p>
              <a:pPr algn="ctr">
                <a:lnSpc>
                  <a:spcPts val="2700"/>
                </a:lnSpc>
              </a:pPr>
            </a:p>
          </p:txBody>
        </p:sp>
      </p:grpSp>
      <p:grpSp>
        <p:nvGrpSpPr>
          <p:cNvPr name="Group 135" id="135"/>
          <p:cNvGrpSpPr/>
          <p:nvPr/>
        </p:nvGrpSpPr>
        <p:grpSpPr>
          <a:xfrm rot="0">
            <a:off x="16884979" y="9432260"/>
            <a:ext cx="69153" cy="47625"/>
            <a:chOff x="0" y="0"/>
            <a:chExt cx="18213" cy="12543"/>
          </a:xfrm>
        </p:grpSpPr>
        <p:sp>
          <p:nvSpPr>
            <p:cNvPr name="Freeform 136" id="136"/>
            <p:cNvSpPr/>
            <p:nvPr/>
          </p:nvSpPr>
          <p:spPr>
            <a:xfrm flipH="false" flipV="false" rot="0">
              <a:off x="0" y="0"/>
              <a:ext cx="18213" cy="12543"/>
            </a:xfrm>
            <a:custGeom>
              <a:avLst/>
              <a:gdLst/>
              <a:ahLst/>
              <a:cxnLst/>
              <a:rect r="r" b="b" t="t" l="l"/>
              <a:pathLst>
                <a:path h="12543" w="18213">
                  <a:moveTo>
                    <a:pt x="0" y="0"/>
                  </a:moveTo>
                  <a:lnTo>
                    <a:pt x="18213" y="0"/>
                  </a:lnTo>
                  <a:lnTo>
                    <a:pt x="18213" y="12543"/>
                  </a:lnTo>
                  <a:lnTo>
                    <a:pt x="0" y="12543"/>
                  </a:lnTo>
                  <a:close/>
                </a:path>
              </a:pathLst>
            </a:custGeom>
            <a:solidFill>
              <a:srgbClr val="D4EDF4"/>
            </a:solidFill>
          </p:spPr>
        </p:sp>
        <p:sp>
          <p:nvSpPr>
            <p:cNvPr name="TextBox 137" id="137"/>
            <p:cNvSpPr txBox="true"/>
            <p:nvPr/>
          </p:nvSpPr>
          <p:spPr>
            <a:xfrm>
              <a:off x="0" y="-57150"/>
              <a:ext cx="18213" cy="69693"/>
            </a:xfrm>
            <a:prstGeom prst="rect">
              <a:avLst/>
            </a:prstGeom>
          </p:spPr>
          <p:txBody>
            <a:bodyPr anchor="ctr" rtlCol="false" tIns="50800" lIns="50800" bIns="50800" rIns="50800"/>
            <a:lstStyle/>
            <a:p>
              <a:pPr algn="ctr">
                <a:lnSpc>
                  <a:spcPts val="2700"/>
                </a:lnSpc>
              </a:pPr>
            </a:p>
          </p:txBody>
        </p:sp>
      </p:grpSp>
      <p:grpSp>
        <p:nvGrpSpPr>
          <p:cNvPr name="Group 138" id="138"/>
          <p:cNvGrpSpPr/>
          <p:nvPr/>
        </p:nvGrpSpPr>
        <p:grpSpPr>
          <a:xfrm rot="0">
            <a:off x="16791947" y="9392255"/>
            <a:ext cx="47625" cy="47625"/>
            <a:chOff x="0" y="0"/>
            <a:chExt cx="12543" cy="12543"/>
          </a:xfrm>
        </p:grpSpPr>
        <p:sp>
          <p:nvSpPr>
            <p:cNvPr name="Freeform 139" id="139"/>
            <p:cNvSpPr/>
            <p:nvPr/>
          </p:nvSpPr>
          <p:spPr>
            <a:xfrm flipH="false" flipV="false" rot="0">
              <a:off x="0" y="0"/>
              <a:ext cx="12543" cy="12543"/>
            </a:xfrm>
            <a:custGeom>
              <a:avLst/>
              <a:gdLst/>
              <a:ahLst/>
              <a:cxnLst/>
              <a:rect r="r" b="b" t="t" l="l"/>
              <a:pathLst>
                <a:path h="12543" w="12543">
                  <a:moveTo>
                    <a:pt x="0" y="0"/>
                  </a:moveTo>
                  <a:lnTo>
                    <a:pt x="12543" y="0"/>
                  </a:lnTo>
                  <a:lnTo>
                    <a:pt x="12543" y="12543"/>
                  </a:lnTo>
                  <a:lnTo>
                    <a:pt x="0" y="12543"/>
                  </a:lnTo>
                  <a:close/>
                </a:path>
              </a:pathLst>
            </a:custGeom>
            <a:solidFill>
              <a:srgbClr val="D4EDF4"/>
            </a:solidFill>
          </p:spPr>
        </p:sp>
        <p:sp>
          <p:nvSpPr>
            <p:cNvPr name="TextBox 140" id="140"/>
            <p:cNvSpPr txBox="true"/>
            <p:nvPr/>
          </p:nvSpPr>
          <p:spPr>
            <a:xfrm>
              <a:off x="0" y="-57150"/>
              <a:ext cx="12543" cy="69693"/>
            </a:xfrm>
            <a:prstGeom prst="rect">
              <a:avLst/>
            </a:prstGeom>
          </p:spPr>
          <p:txBody>
            <a:bodyPr anchor="ctr" rtlCol="false" tIns="50800" lIns="50800" bIns="50800" rIns="50800"/>
            <a:lstStyle/>
            <a:p>
              <a:pPr algn="ctr">
                <a:lnSpc>
                  <a:spcPts val="2700"/>
                </a:lnSpc>
              </a:pPr>
            </a:p>
          </p:txBody>
        </p:sp>
      </p:grpSp>
      <p:grpSp>
        <p:nvGrpSpPr>
          <p:cNvPr name="Group 141" id="141"/>
          <p:cNvGrpSpPr/>
          <p:nvPr/>
        </p:nvGrpSpPr>
        <p:grpSpPr>
          <a:xfrm rot="0">
            <a:off x="16624307" y="9430355"/>
            <a:ext cx="167640" cy="47625"/>
            <a:chOff x="0" y="0"/>
            <a:chExt cx="44152" cy="12543"/>
          </a:xfrm>
        </p:grpSpPr>
        <p:sp>
          <p:nvSpPr>
            <p:cNvPr name="Freeform 142" id="142"/>
            <p:cNvSpPr/>
            <p:nvPr/>
          </p:nvSpPr>
          <p:spPr>
            <a:xfrm flipH="false" flipV="false" rot="0">
              <a:off x="0" y="0"/>
              <a:ext cx="44152" cy="12543"/>
            </a:xfrm>
            <a:custGeom>
              <a:avLst/>
              <a:gdLst/>
              <a:ahLst/>
              <a:cxnLst/>
              <a:rect r="r" b="b" t="t" l="l"/>
              <a:pathLst>
                <a:path h="12543" w="44152">
                  <a:moveTo>
                    <a:pt x="0" y="0"/>
                  </a:moveTo>
                  <a:lnTo>
                    <a:pt x="44152" y="0"/>
                  </a:lnTo>
                  <a:lnTo>
                    <a:pt x="44152" y="12543"/>
                  </a:lnTo>
                  <a:lnTo>
                    <a:pt x="0" y="12543"/>
                  </a:lnTo>
                  <a:close/>
                </a:path>
              </a:pathLst>
            </a:custGeom>
            <a:solidFill>
              <a:srgbClr val="D4EDF4"/>
            </a:solidFill>
          </p:spPr>
        </p:sp>
        <p:sp>
          <p:nvSpPr>
            <p:cNvPr name="TextBox 143" id="143"/>
            <p:cNvSpPr txBox="true"/>
            <p:nvPr/>
          </p:nvSpPr>
          <p:spPr>
            <a:xfrm>
              <a:off x="0" y="-57150"/>
              <a:ext cx="44152" cy="69693"/>
            </a:xfrm>
            <a:prstGeom prst="rect">
              <a:avLst/>
            </a:prstGeom>
          </p:spPr>
          <p:txBody>
            <a:bodyPr anchor="ctr" rtlCol="false" tIns="50800" lIns="50800" bIns="50800" rIns="50800"/>
            <a:lstStyle/>
            <a:p>
              <a:pPr algn="ctr">
                <a:lnSpc>
                  <a:spcPts val="2700"/>
                </a:lnSpc>
              </a:pPr>
            </a:p>
          </p:txBody>
        </p:sp>
      </p:grpSp>
      <p:grpSp>
        <p:nvGrpSpPr>
          <p:cNvPr name="Group 144" id="144"/>
          <p:cNvGrpSpPr/>
          <p:nvPr/>
        </p:nvGrpSpPr>
        <p:grpSpPr>
          <a:xfrm rot="0">
            <a:off x="16044252" y="9392255"/>
            <a:ext cx="47625" cy="47625"/>
            <a:chOff x="0" y="0"/>
            <a:chExt cx="12543" cy="12543"/>
          </a:xfrm>
        </p:grpSpPr>
        <p:sp>
          <p:nvSpPr>
            <p:cNvPr name="Freeform 145" id="145"/>
            <p:cNvSpPr/>
            <p:nvPr/>
          </p:nvSpPr>
          <p:spPr>
            <a:xfrm flipH="false" flipV="false" rot="0">
              <a:off x="0" y="0"/>
              <a:ext cx="12543" cy="12543"/>
            </a:xfrm>
            <a:custGeom>
              <a:avLst/>
              <a:gdLst/>
              <a:ahLst/>
              <a:cxnLst/>
              <a:rect r="r" b="b" t="t" l="l"/>
              <a:pathLst>
                <a:path h="12543" w="12543">
                  <a:moveTo>
                    <a:pt x="0" y="0"/>
                  </a:moveTo>
                  <a:lnTo>
                    <a:pt x="12543" y="0"/>
                  </a:lnTo>
                  <a:lnTo>
                    <a:pt x="12543" y="12543"/>
                  </a:lnTo>
                  <a:lnTo>
                    <a:pt x="0" y="12543"/>
                  </a:lnTo>
                  <a:close/>
                </a:path>
              </a:pathLst>
            </a:custGeom>
            <a:solidFill>
              <a:srgbClr val="D4EDF4"/>
            </a:solidFill>
          </p:spPr>
        </p:sp>
        <p:sp>
          <p:nvSpPr>
            <p:cNvPr name="TextBox 146" id="146"/>
            <p:cNvSpPr txBox="true"/>
            <p:nvPr/>
          </p:nvSpPr>
          <p:spPr>
            <a:xfrm>
              <a:off x="0" y="-57150"/>
              <a:ext cx="12543" cy="69693"/>
            </a:xfrm>
            <a:prstGeom prst="rect">
              <a:avLst/>
            </a:prstGeom>
          </p:spPr>
          <p:txBody>
            <a:bodyPr anchor="ctr" rtlCol="false" tIns="50800" lIns="50800" bIns="50800" rIns="50800"/>
            <a:lstStyle/>
            <a:p>
              <a:pPr algn="ctr">
                <a:lnSpc>
                  <a:spcPts val="2700"/>
                </a:lnSpc>
              </a:pPr>
            </a:p>
          </p:txBody>
        </p:sp>
      </p:grpSp>
      <p:grpSp>
        <p:nvGrpSpPr>
          <p:cNvPr name="Group 147" id="147"/>
          <p:cNvGrpSpPr/>
          <p:nvPr/>
        </p:nvGrpSpPr>
        <p:grpSpPr>
          <a:xfrm rot="0">
            <a:off x="16139502" y="9406543"/>
            <a:ext cx="47625" cy="47625"/>
            <a:chOff x="0" y="0"/>
            <a:chExt cx="12543" cy="12543"/>
          </a:xfrm>
        </p:grpSpPr>
        <p:sp>
          <p:nvSpPr>
            <p:cNvPr name="Freeform 148" id="148"/>
            <p:cNvSpPr/>
            <p:nvPr/>
          </p:nvSpPr>
          <p:spPr>
            <a:xfrm flipH="false" flipV="false" rot="0">
              <a:off x="0" y="0"/>
              <a:ext cx="12543" cy="12543"/>
            </a:xfrm>
            <a:custGeom>
              <a:avLst/>
              <a:gdLst/>
              <a:ahLst/>
              <a:cxnLst/>
              <a:rect r="r" b="b" t="t" l="l"/>
              <a:pathLst>
                <a:path h="12543" w="12543">
                  <a:moveTo>
                    <a:pt x="0" y="0"/>
                  </a:moveTo>
                  <a:lnTo>
                    <a:pt x="12543" y="0"/>
                  </a:lnTo>
                  <a:lnTo>
                    <a:pt x="12543" y="12543"/>
                  </a:lnTo>
                  <a:lnTo>
                    <a:pt x="0" y="12543"/>
                  </a:lnTo>
                  <a:close/>
                </a:path>
              </a:pathLst>
            </a:custGeom>
            <a:solidFill>
              <a:srgbClr val="D4EDF4"/>
            </a:solidFill>
          </p:spPr>
        </p:sp>
        <p:sp>
          <p:nvSpPr>
            <p:cNvPr name="TextBox 149" id="149"/>
            <p:cNvSpPr txBox="true"/>
            <p:nvPr/>
          </p:nvSpPr>
          <p:spPr>
            <a:xfrm>
              <a:off x="0" y="-57150"/>
              <a:ext cx="12543" cy="69693"/>
            </a:xfrm>
            <a:prstGeom prst="rect">
              <a:avLst/>
            </a:prstGeom>
          </p:spPr>
          <p:txBody>
            <a:bodyPr anchor="ctr" rtlCol="false" tIns="50800" lIns="50800" bIns="50800" rIns="50800"/>
            <a:lstStyle/>
            <a:p>
              <a:pPr algn="ctr">
                <a:lnSpc>
                  <a:spcPts val="2700"/>
                </a:lnSpc>
              </a:pPr>
            </a:p>
          </p:txBody>
        </p:sp>
      </p:grpSp>
      <p:sp>
        <p:nvSpPr>
          <p:cNvPr name="Freeform 150" id="150"/>
          <p:cNvSpPr/>
          <p:nvPr/>
        </p:nvSpPr>
        <p:spPr>
          <a:xfrm flipH="false" flipV="false" rot="0">
            <a:off x="0" y="0"/>
            <a:ext cx="6256848" cy="10287000"/>
          </a:xfrm>
          <a:custGeom>
            <a:avLst/>
            <a:gdLst/>
            <a:ahLst/>
            <a:cxnLst/>
            <a:rect r="r" b="b" t="t" l="l"/>
            <a:pathLst>
              <a:path h="10287000" w="6256848">
                <a:moveTo>
                  <a:pt x="0" y="0"/>
                </a:moveTo>
                <a:lnTo>
                  <a:pt x="6256848" y="0"/>
                </a:lnTo>
                <a:lnTo>
                  <a:pt x="6256848" y="10287000"/>
                </a:lnTo>
                <a:lnTo>
                  <a:pt x="0" y="10287000"/>
                </a:lnTo>
                <a:lnTo>
                  <a:pt x="0" y="0"/>
                </a:lnTo>
                <a:close/>
              </a:path>
            </a:pathLst>
          </a:custGeom>
          <a:blipFill>
            <a:blip r:embed="rId2"/>
            <a:stretch>
              <a:fillRect l="-64411" t="0" r="0" b="0"/>
            </a:stretch>
          </a:blipFill>
        </p:spPr>
      </p:sp>
      <p:sp>
        <p:nvSpPr>
          <p:cNvPr name="Freeform 151" id="151"/>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3"/>
            <a:stretch>
              <a:fillRect l="0" t="0" r="0" b="0"/>
            </a:stretch>
          </a:blipFill>
        </p:spPr>
      </p:sp>
      <p:grpSp>
        <p:nvGrpSpPr>
          <p:cNvPr name="Group 152" id="152"/>
          <p:cNvGrpSpPr/>
          <p:nvPr/>
        </p:nvGrpSpPr>
        <p:grpSpPr>
          <a:xfrm rot="0">
            <a:off x="7759251" y="1330458"/>
            <a:ext cx="396440" cy="396440"/>
            <a:chOff x="0" y="0"/>
            <a:chExt cx="528587" cy="528587"/>
          </a:xfrm>
        </p:grpSpPr>
        <p:grpSp>
          <p:nvGrpSpPr>
            <p:cNvPr name="Group 153" id="153"/>
            <p:cNvGrpSpPr/>
            <p:nvPr/>
          </p:nvGrpSpPr>
          <p:grpSpPr>
            <a:xfrm rot="0">
              <a:off x="0" y="0"/>
              <a:ext cx="528587" cy="528587"/>
              <a:chOff x="0" y="0"/>
              <a:chExt cx="812800" cy="812800"/>
            </a:xfrm>
          </p:grpSpPr>
          <p:sp>
            <p:nvSpPr>
              <p:cNvPr name="Freeform 154" id="154"/>
              <p:cNvSpPr/>
              <p:nvPr/>
            </p:nvSpPr>
            <p:spPr>
              <a:xfrm flipH="false" flipV="false" rot="0">
                <a:off x="38697" y="38697"/>
                <a:ext cx="735405" cy="735405"/>
              </a:xfrm>
              <a:custGeom>
                <a:avLst/>
                <a:gdLst/>
                <a:ahLst/>
                <a:cxnLst/>
                <a:rect r="r" b="b" t="t" l="l"/>
                <a:pathLst>
                  <a:path h="735405" w="735405">
                    <a:moveTo>
                      <a:pt x="433763" y="27363"/>
                    </a:moveTo>
                    <a:lnTo>
                      <a:pt x="708043" y="301643"/>
                    </a:lnTo>
                    <a:cubicBezTo>
                      <a:pt x="725563" y="319163"/>
                      <a:pt x="735406" y="342926"/>
                      <a:pt x="735406" y="367703"/>
                    </a:cubicBezTo>
                    <a:cubicBezTo>
                      <a:pt x="735406" y="392480"/>
                      <a:pt x="725563" y="416243"/>
                      <a:pt x="708043" y="433763"/>
                    </a:cubicBezTo>
                    <a:lnTo>
                      <a:pt x="433763" y="708043"/>
                    </a:lnTo>
                    <a:cubicBezTo>
                      <a:pt x="416243" y="725563"/>
                      <a:pt x="392480" y="735406"/>
                      <a:pt x="367703" y="735406"/>
                    </a:cubicBezTo>
                    <a:cubicBezTo>
                      <a:pt x="342926" y="735406"/>
                      <a:pt x="319163" y="725563"/>
                      <a:pt x="301643" y="708043"/>
                    </a:cubicBezTo>
                    <a:lnTo>
                      <a:pt x="27363" y="433763"/>
                    </a:lnTo>
                    <a:cubicBezTo>
                      <a:pt x="9843" y="416243"/>
                      <a:pt x="0" y="392480"/>
                      <a:pt x="0" y="367703"/>
                    </a:cubicBezTo>
                    <a:cubicBezTo>
                      <a:pt x="0" y="342926"/>
                      <a:pt x="9843" y="319163"/>
                      <a:pt x="27363" y="301643"/>
                    </a:cubicBezTo>
                    <a:lnTo>
                      <a:pt x="301643" y="27363"/>
                    </a:lnTo>
                    <a:cubicBezTo>
                      <a:pt x="319163" y="9843"/>
                      <a:pt x="342926" y="0"/>
                      <a:pt x="367703" y="0"/>
                    </a:cubicBezTo>
                    <a:cubicBezTo>
                      <a:pt x="392480" y="0"/>
                      <a:pt x="416243" y="9843"/>
                      <a:pt x="433763" y="27363"/>
                    </a:cubicBezTo>
                    <a:close/>
                  </a:path>
                </a:pathLst>
              </a:custGeom>
              <a:solidFill>
                <a:srgbClr val="000000"/>
              </a:solidFill>
            </p:spPr>
          </p:sp>
          <p:sp>
            <p:nvSpPr>
              <p:cNvPr name="TextBox 155" id="155"/>
              <p:cNvSpPr txBox="true"/>
              <p:nvPr/>
            </p:nvSpPr>
            <p:spPr>
              <a:xfrm>
                <a:off x="139700" y="120650"/>
                <a:ext cx="533400" cy="552450"/>
              </a:xfrm>
              <a:prstGeom prst="rect">
                <a:avLst/>
              </a:prstGeom>
            </p:spPr>
            <p:txBody>
              <a:bodyPr anchor="ctr" rtlCol="false" tIns="34252" lIns="34252" bIns="34252" rIns="34252"/>
              <a:lstStyle/>
              <a:p>
                <a:pPr algn="ctr">
                  <a:lnSpc>
                    <a:spcPts val="1620"/>
                  </a:lnSpc>
                </a:pPr>
              </a:p>
            </p:txBody>
          </p:sp>
        </p:grpSp>
        <p:sp>
          <p:nvSpPr>
            <p:cNvPr name="TextBox 156" id="156"/>
            <p:cNvSpPr txBox="true"/>
            <p:nvPr/>
          </p:nvSpPr>
          <p:spPr>
            <a:xfrm rot="0">
              <a:off x="45086" y="187695"/>
              <a:ext cx="438414" cy="143671"/>
            </a:xfrm>
            <a:prstGeom prst="rect">
              <a:avLst/>
            </a:prstGeom>
          </p:spPr>
          <p:txBody>
            <a:bodyPr anchor="t" rtlCol="false" tIns="0" lIns="0" bIns="0" rIns="0">
              <a:spAutoFit/>
            </a:bodyPr>
            <a:lstStyle/>
            <a:p>
              <a:pPr algn="ctr">
                <a:lnSpc>
                  <a:spcPts val="953"/>
                </a:lnSpc>
                <a:spcBef>
                  <a:spcPct val="0"/>
                </a:spcBef>
              </a:pPr>
              <a:r>
                <a:rPr lang="en-US" sz="680">
                  <a:solidFill>
                    <a:srgbClr val="FFFFFF"/>
                  </a:solidFill>
                  <a:latin typeface="Garet Bold"/>
                </a:rPr>
                <a:t>START</a:t>
              </a:r>
            </a:p>
          </p:txBody>
        </p:sp>
      </p:grpSp>
      <p:grpSp>
        <p:nvGrpSpPr>
          <p:cNvPr name="Group 157" id="157"/>
          <p:cNvGrpSpPr/>
          <p:nvPr/>
        </p:nvGrpSpPr>
        <p:grpSpPr>
          <a:xfrm rot="0">
            <a:off x="15976676" y="5728590"/>
            <a:ext cx="396440" cy="396440"/>
            <a:chOff x="0" y="0"/>
            <a:chExt cx="528587" cy="528587"/>
          </a:xfrm>
        </p:grpSpPr>
        <p:grpSp>
          <p:nvGrpSpPr>
            <p:cNvPr name="Group 158" id="158"/>
            <p:cNvGrpSpPr/>
            <p:nvPr/>
          </p:nvGrpSpPr>
          <p:grpSpPr>
            <a:xfrm rot="0">
              <a:off x="0" y="0"/>
              <a:ext cx="528587" cy="528587"/>
              <a:chOff x="0" y="0"/>
              <a:chExt cx="812800" cy="812800"/>
            </a:xfrm>
          </p:grpSpPr>
          <p:sp>
            <p:nvSpPr>
              <p:cNvPr name="Freeform 159" id="159"/>
              <p:cNvSpPr/>
              <p:nvPr/>
            </p:nvSpPr>
            <p:spPr>
              <a:xfrm flipH="false" flipV="false" rot="0">
                <a:off x="38697" y="38697"/>
                <a:ext cx="735405" cy="735405"/>
              </a:xfrm>
              <a:custGeom>
                <a:avLst/>
                <a:gdLst/>
                <a:ahLst/>
                <a:cxnLst/>
                <a:rect r="r" b="b" t="t" l="l"/>
                <a:pathLst>
                  <a:path h="735405" w="735405">
                    <a:moveTo>
                      <a:pt x="433763" y="27363"/>
                    </a:moveTo>
                    <a:lnTo>
                      <a:pt x="708043" y="301643"/>
                    </a:lnTo>
                    <a:cubicBezTo>
                      <a:pt x="725563" y="319163"/>
                      <a:pt x="735406" y="342926"/>
                      <a:pt x="735406" y="367703"/>
                    </a:cubicBezTo>
                    <a:cubicBezTo>
                      <a:pt x="735406" y="392480"/>
                      <a:pt x="725563" y="416243"/>
                      <a:pt x="708043" y="433763"/>
                    </a:cubicBezTo>
                    <a:lnTo>
                      <a:pt x="433763" y="708043"/>
                    </a:lnTo>
                    <a:cubicBezTo>
                      <a:pt x="416243" y="725563"/>
                      <a:pt x="392480" y="735406"/>
                      <a:pt x="367703" y="735406"/>
                    </a:cubicBezTo>
                    <a:cubicBezTo>
                      <a:pt x="342926" y="735406"/>
                      <a:pt x="319163" y="725563"/>
                      <a:pt x="301643" y="708043"/>
                    </a:cubicBezTo>
                    <a:lnTo>
                      <a:pt x="27363" y="433763"/>
                    </a:lnTo>
                    <a:cubicBezTo>
                      <a:pt x="9843" y="416243"/>
                      <a:pt x="0" y="392480"/>
                      <a:pt x="0" y="367703"/>
                    </a:cubicBezTo>
                    <a:cubicBezTo>
                      <a:pt x="0" y="342926"/>
                      <a:pt x="9843" y="319163"/>
                      <a:pt x="27363" y="301643"/>
                    </a:cubicBezTo>
                    <a:lnTo>
                      <a:pt x="301643" y="27363"/>
                    </a:lnTo>
                    <a:cubicBezTo>
                      <a:pt x="319163" y="9843"/>
                      <a:pt x="342926" y="0"/>
                      <a:pt x="367703" y="0"/>
                    </a:cubicBezTo>
                    <a:cubicBezTo>
                      <a:pt x="392480" y="0"/>
                      <a:pt x="416243" y="9843"/>
                      <a:pt x="433763" y="27363"/>
                    </a:cubicBezTo>
                    <a:close/>
                  </a:path>
                </a:pathLst>
              </a:custGeom>
              <a:solidFill>
                <a:srgbClr val="000000"/>
              </a:solidFill>
            </p:spPr>
          </p:sp>
          <p:sp>
            <p:nvSpPr>
              <p:cNvPr name="TextBox 160" id="160"/>
              <p:cNvSpPr txBox="true"/>
              <p:nvPr/>
            </p:nvSpPr>
            <p:spPr>
              <a:xfrm>
                <a:off x="139700" y="120650"/>
                <a:ext cx="533400" cy="552450"/>
              </a:xfrm>
              <a:prstGeom prst="rect">
                <a:avLst/>
              </a:prstGeom>
            </p:spPr>
            <p:txBody>
              <a:bodyPr anchor="ctr" rtlCol="false" tIns="34252" lIns="34252" bIns="34252" rIns="34252"/>
              <a:lstStyle/>
              <a:p>
                <a:pPr algn="ctr">
                  <a:lnSpc>
                    <a:spcPts val="1620"/>
                  </a:lnSpc>
                </a:pPr>
              </a:p>
            </p:txBody>
          </p:sp>
        </p:grpSp>
        <p:sp>
          <p:nvSpPr>
            <p:cNvPr name="TextBox 161" id="161"/>
            <p:cNvSpPr txBox="true"/>
            <p:nvPr/>
          </p:nvSpPr>
          <p:spPr>
            <a:xfrm rot="0">
              <a:off x="45086" y="187695"/>
              <a:ext cx="438414" cy="143671"/>
            </a:xfrm>
            <a:prstGeom prst="rect">
              <a:avLst/>
            </a:prstGeom>
          </p:spPr>
          <p:txBody>
            <a:bodyPr anchor="t" rtlCol="false" tIns="0" lIns="0" bIns="0" rIns="0">
              <a:spAutoFit/>
            </a:bodyPr>
            <a:lstStyle/>
            <a:p>
              <a:pPr algn="ctr">
                <a:lnSpc>
                  <a:spcPts val="953"/>
                </a:lnSpc>
                <a:spcBef>
                  <a:spcPct val="0"/>
                </a:spcBef>
              </a:pPr>
              <a:r>
                <a:rPr lang="en-US" sz="680">
                  <a:solidFill>
                    <a:srgbClr val="FFFFFF"/>
                  </a:solidFill>
                  <a:latin typeface="Garet Bold"/>
                </a:rPr>
                <a:t>END</a:t>
              </a:r>
            </a:p>
          </p:txBody>
        </p:sp>
      </p:grpSp>
      <p:sp>
        <p:nvSpPr>
          <p:cNvPr name="AutoShape 162" id="162"/>
          <p:cNvSpPr/>
          <p:nvPr/>
        </p:nvSpPr>
        <p:spPr>
          <a:xfrm flipV="true">
            <a:off x="7957471" y="1726897"/>
            <a:ext cx="0" cy="414912"/>
          </a:xfrm>
          <a:prstGeom prst="line">
            <a:avLst/>
          </a:prstGeom>
          <a:ln cap="rnd" w="9525">
            <a:solidFill>
              <a:srgbClr val="000000"/>
            </a:solidFill>
            <a:prstDash val="solid"/>
            <a:headEnd type="arrow" len="sm" w="med"/>
            <a:tailEnd type="none" len="sm" w="sm"/>
          </a:ln>
        </p:spPr>
      </p:sp>
      <p:sp>
        <p:nvSpPr>
          <p:cNvPr name="AutoShape 163" id="163"/>
          <p:cNvSpPr/>
          <p:nvPr/>
        </p:nvSpPr>
        <p:spPr>
          <a:xfrm flipH="true" flipV="true">
            <a:off x="16173285" y="5259361"/>
            <a:ext cx="1611" cy="469229"/>
          </a:xfrm>
          <a:prstGeom prst="line">
            <a:avLst/>
          </a:prstGeom>
          <a:ln cap="rnd" w="9525">
            <a:solidFill>
              <a:srgbClr val="000000"/>
            </a:solidFill>
            <a:prstDash val="solid"/>
            <a:headEnd type="arrow" len="sm" w="med"/>
            <a:tailEnd type="none" len="sm" w="sm"/>
          </a:ln>
        </p:spPr>
      </p:sp>
      <p:sp>
        <p:nvSpPr>
          <p:cNvPr name="Freeform 164" id="164"/>
          <p:cNvSpPr/>
          <p:nvPr/>
        </p:nvSpPr>
        <p:spPr>
          <a:xfrm flipH="false" flipV="false" rot="0">
            <a:off x="6865925" y="7316498"/>
            <a:ext cx="1764272" cy="1777774"/>
          </a:xfrm>
          <a:custGeom>
            <a:avLst/>
            <a:gdLst/>
            <a:ahLst/>
            <a:cxnLst/>
            <a:rect r="r" b="b" t="t" l="l"/>
            <a:pathLst>
              <a:path h="1777774" w="1764272">
                <a:moveTo>
                  <a:pt x="0" y="0"/>
                </a:moveTo>
                <a:lnTo>
                  <a:pt x="1764272" y="0"/>
                </a:lnTo>
                <a:lnTo>
                  <a:pt x="1764272" y="1777774"/>
                </a:lnTo>
                <a:lnTo>
                  <a:pt x="0" y="1777774"/>
                </a:lnTo>
                <a:lnTo>
                  <a:pt x="0" y="0"/>
                </a:lnTo>
                <a:close/>
              </a:path>
            </a:pathLst>
          </a:custGeom>
          <a:blipFill>
            <a:blip r:embed="rId4"/>
            <a:stretch>
              <a:fillRect l="0" t="0" r="0" b="0"/>
            </a:stretch>
          </a:blipFill>
        </p:spPr>
      </p:sp>
      <p:sp>
        <p:nvSpPr>
          <p:cNvPr name="Freeform 165" id="165"/>
          <p:cNvSpPr/>
          <p:nvPr/>
        </p:nvSpPr>
        <p:spPr>
          <a:xfrm flipH="false" flipV="false" rot="0">
            <a:off x="9090871" y="7316498"/>
            <a:ext cx="1773250" cy="1777774"/>
          </a:xfrm>
          <a:custGeom>
            <a:avLst/>
            <a:gdLst/>
            <a:ahLst/>
            <a:cxnLst/>
            <a:rect r="r" b="b" t="t" l="l"/>
            <a:pathLst>
              <a:path h="1777774" w="1773250">
                <a:moveTo>
                  <a:pt x="0" y="0"/>
                </a:moveTo>
                <a:lnTo>
                  <a:pt x="1773251" y="0"/>
                </a:lnTo>
                <a:lnTo>
                  <a:pt x="1773251" y="1777774"/>
                </a:lnTo>
                <a:lnTo>
                  <a:pt x="0" y="1777774"/>
                </a:lnTo>
                <a:lnTo>
                  <a:pt x="0" y="0"/>
                </a:lnTo>
                <a:close/>
              </a:path>
            </a:pathLst>
          </a:custGeom>
          <a:blipFill>
            <a:blip r:embed="rId5"/>
            <a:stretch>
              <a:fillRect l="0" t="0" r="0" b="0"/>
            </a:stretch>
          </a:blipFill>
        </p:spPr>
      </p:sp>
      <p:sp>
        <p:nvSpPr>
          <p:cNvPr name="Freeform 166" id="166"/>
          <p:cNvSpPr/>
          <p:nvPr/>
        </p:nvSpPr>
        <p:spPr>
          <a:xfrm flipH="false" flipV="false" rot="0">
            <a:off x="11320145" y="7316498"/>
            <a:ext cx="1773250" cy="1777774"/>
          </a:xfrm>
          <a:custGeom>
            <a:avLst/>
            <a:gdLst/>
            <a:ahLst/>
            <a:cxnLst/>
            <a:rect r="r" b="b" t="t" l="l"/>
            <a:pathLst>
              <a:path h="1777774" w="1773250">
                <a:moveTo>
                  <a:pt x="0" y="0"/>
                </a:moveTo>
                <a:lnTo>
                  <a:pt x="1773251" y="0"/>
                </a:lnTo>
                <a:lnTo>
                  <a:pt x="1773251" y="1777774"/>
                </a:lnTo>
                <a:lnTo>
                  <a:pt x="0" y="1777774"/>
                </a:lnTo>
                <a:lnTo>
                  <a:pt x="0" y="0"/>
                </a:lnTo>
                <a:close/>
              </a:path>
            </a:pathLst>
          </a:custGeom>
          <a:blipFill>
            <a:blip r:embed="rId6"/>
            <a:stretch>
              <a:fillRect l="0" t="0" r="0" b="0"/>
            </a:stretch>
          </a:blipFill>
        </p:spPr>
      </p:sp>
      <p:sp>
        <p:nvSpPr>
          <p:cNvPr name="Freeform 167" id="167"/>
          <p:cNvSpPr/>
          <p:nvPr/>
        </p:nvSpPr>
        <p:spPr>
          <a:xfrm flipH="false" flipV="false" rot="0">
            <a:off x="13549419" y="7316498"/>
            <a:ext cx="1773250" cy="1777774"/>
          </a:xfrm>
          <a:custGeom>
            <a:avLst/>
            <a:gdLst/>
            <a:ahLst/>
            <a:cxnLst/>
            <a:rect r="r" b="b" t="t" l="l"/>
            <a:pathLst>
              <a:path h="1777774" w="1773250">
                <a:moveTo>
                  <a:pt x="0" y="0"/>
                </a:moveTo>
                <a:lnTo>
                  <a:pt x="1773251" y="0"/>
                </a:lnTo>
                <a:lnTo>
                  <a:pt x="1773251" y="1777774"/>
                </a:lnTo>
                <a:lnTo>
                  <a:pt x="0" y="1777774"/>
                </a:lnTo>
                <a:lnTo>
                  <a:pt x="0" y="0"/>
                </a:lnTo>
                <a:close/>
              </a:path>
            </a:pathLst>
          </a:custGeom>
          <a:blipFill>
            <a:blip r:embed="rId7"/>
            <a:stretch>
              <a:fillRect l="0" t="0" r="0" b="0"/>
            </a:stretch>
          </a:blipFill>
        </p:spPr>
      </p:sp>
      <p:sp>
        <p:nvSpPr>
          <p:cNvPr name="Freeform 168" id="168"/>
          <p:cNvSpPr/>
          <p:nvPr/>
        </p:nvSpPr>
        <p:spPr>
          <a:xfrm flipH="false" flipV="false" rot="0">
            <a:off x="15778694" y="7321387"/>
            <a:ext cx="1777396" cy="1772885"/>
          </a:xfrm>
          <a:custGeom>
            <a:avLst/>
            <a:gdLst/>
            <a:ahLst/>
            <a:cxnLst/>
            <a:rect r="r" b="b" t="t" l="l"/>
            <a:pathLst>
              <a:path h="1772885" w="1777396">
                <a:moveTo>
                  <a:pt x="0" y="0"/>
                </a:moveTo>
                <a:lnTo>
                  <a:pt x="1777395" y="0"/>
                </a:lnTo>
                <a:lnTo>
                  <a:pt x="1777395" y="1772885"/>
                </a:lnTo>
                <a:lnTo>
                  <a:pt x="0" y="1772885"/>
                </a:lnTo>
                <a:lnTo>
                  <a:pt x="0" y="0"/>
                </a:lnTo>
                <a:close/>
              </a:path>
            </a:pathLst>
          </a:custGeom>
          <a:blipFill>
            <a:blip r:embed="rId8"/>
            <a:stretch>
              <a:fillRect l="0" t="0" r="0" b="0"/>
            </a:stretch>
          </a:blipFill>
        </p:spPr>
      </p:sp>
      <p:sp>
        <p:nvSpPr>
          <p:cNvPr name="AutoShape 169" id="169"/>
          <p:cNvSpPr/>
          <p:nvPr/>
        </p:nvSpPr>
        <p:spPr>
          <a:xfrm flipH="true">
            <a:off x="8505983" y="7316498"/>
            <a:ext cx="729739" cy="0"/>
          </a:xfrm>
          <a:prstGeom prst="line">
            <a:avLst/>
          </a:prstGeom>
          <a:ln cap="rnd" w="9525">
            <a:solidFill>
              <a:srgbClr val="000000"/>
            </a:solidFill>
            <a:prstDash val="solid"/>
            <a:headEnd type="arrow" len="sm" w="med"/>
            <a:tailEnd type="none" len="sm" w="sm"/>
          </a:ln>
        </p:spPr>
      </p:sp>
      <p:sp>
        <p:nvSpPr>
          <p:cNvPr name="AutoShape 170" id="170"/>
          <p:cNvSpPr/>
          <p:nvPr/>
        </p:nvSpPr>
        <p:spPr>
          <a:xfrm flipH="true">
            <a:off x="10726232" y="7313620"/>
            <a:ext cx="729739" cy="0"/>
          </a:xfrm>
          <a:prstGeom prst="line">
            <a:avLst/>
          </a:prstGeom>
          <a:ln cap="rnd" w="9525">
            <a:solidFill>
              <a:srgbClr val="000000"/>
            </a:solidFill>
            <a:prstDash val="solid"/>
            <a:headEnd type="arrow" len="sm" w="med"/>
            <a:tailEnd type="none" len="sm" w="sm"/>
          </a:ln>
        </p:spPr>
      </p:sp>
      <p:sp>
        <p:nvSpPr>
          <p:cNvPr name="AutoShape 171" id="171"/>
          <p:cNvSpPr/>
          <p:nvPr/>
        </p:nvSpPr>
        <p:spPr>
          <a:xfrm flipH="true">
            <a:off x="12971716" y="7310742"/>
            <a:ext cx="729739" cy="0"/>
          </a:xfrm>
          <a:prstGeom prst="line">
            <a:avLst/>
          </a:prstGeom>
          <a:ln cap="rnd" w="9525">
            <a:solidFill>
              <a:srgbClr val="000000"/>
            </a:solidFill>
            <a:prstDash val="solid"/>
            <a:headEnd type="arrow" len="sm" w="med"/>
            <a:tailEnd type="none" len="sm" w="sm"/>
          </a:ln>
        </p:spPr>
      </p:sp>
      <p:sp>
        <p:nvSpPr>
          <p:cNvPr name="AutoShape 172" id="172"/>
          <p:cNvSpPr/>
          <p:nvPr/>
        </p:nvSpPr>
        <p:spPr>
          <a:xfrm flipH="true">
            <a:off x="15175339" y="7310742"/>
            <a:ext cx="729739" cy="0"/>
          </a:xfrm>
          <a:prstGeom prst="line">
            <a:avLst/>
          </a:prstGeom>
          <a:ln cap="rnd" w="9525">
            <a:solidFill>
              <a:srgbClr val="000000"/>
            </a:solidFill>
            <a:prstDash val="solid"/>
            <a:headEnd type="arrow" len="sm" w="med"/>
            <a:tailEnd type="none" len="sm" w="sm"/>
          </a:ln>
        </p:spPr>
      </p:sp>
      <p:sp>
        <p:nvSpPr>
          <p:cNvPr name="TextBox 173" id="173"/>
          <p:cNvSpPr txBox="true"/>
          <p:nvPr/>
        </p:nvSpPr>
        <p:spPr>
          <a:xfrm rot="0">
            <a:off x="11516915" y="2973101"/>
            <a:ext cx="1032800" cy="142865"/>
          </a:xfrm>
          <a:prstGeom prst="rect">
            <a:avLst/>
          </a:prstGeom>
        </p:spPr>
        <p:txBody>
          <a:bodyPr anchor="t" rtlCol="false" tIns="0" lIns="0" bIns="0" rIns="0">
            <a:spAutoFit/>
          </a:bodyPr>
          <a:lstStyle/>
          <a:p>
            <a:pPr algn="ctr">
              <a:lnSpc>
                <a:spcPts val="1212"/>
              </a:lnSpc>
              <a:spcBef>
                <a:spcPct val="0"/>
              </a:spcBef>
            </a:pPr>
            <a:r>
              <a:rPr lang="en-US" sz="866">
                <a:solidFill>
                  <a:srgbClr val="1078DB"/>
                </a:solidFill>
                <a:latin typeface="Garet"/>
              </a:rPr>
              <a:t>Creating MASK</a:t>
            </a:r>
          </a:p>
        </p:txBody>
      </p:sp>
      <p:grpSp>
        <p:nvGrpSpPr>
          <p:cNvPr name="Group 174" id="174"/>
          <p:cNvGrpSpPr/>
          <p:nvPr/>
        </p:nvGrpSpPr>
        <p:grpSpPr>
          <a:xfrm rot="0">
            <a:off x="6865925" y="462651"/>
            <a:ext cx="4127543" cy="724743"/>
            <a:chOff x="0" y="0"/>
            <a:chExt cx="5503391" cy="966324"/>
          </a:xfrm>
        </p:grpSpPr>
        <p:sp>
          <p:nvSpPr>
            <p:cNvPr name="TextBox 175" id="175"/>
            <p:cNvSpPr txBox="true"/>
            <p:nvPr/>
          </p:nvSpPr>
          <p:spPr>
            <a:xfrm rot="0">
              <a:off x="0" y="28575"/>
              <a:ext cx="5503391" cy="570443"/>
            </a:xfrm>
            <a:prstGeom prst="rect">
              <a:avLst/>
            </a:prstGeom>
          </p:spPr>
          <p:txBody>
            <a:bodyPr anchor="t" rtlCol="false" tIns="0" lIns="0" bIns="0" rIns="0">
              <a:spAutoFit/>
            </a:bodyPr>
            <a:lstStyle/>
            <a:p>
              <a:pPr algn="l">
                <a:lnSpc>
                  <a:spcPts val="3242"/>
                </a:lnSpc>
              </a:pPr>
              <a:r>
                <a:rPr lang="en-US" sz="2947">
                  <a:solidFill>
                    <a:srgbClr val="000000"/>
                  </a:solidFill>
                  <a:latin typeface="Varela Round"/>
                </a:rPr>
                <a:t>PRE-PROCESSING</a:t>
              </a:r>
            </a:p>
          </p:txBody>
        </p:sp>
        <p:sp>
          <p:nvSpPr>
            <p:cNvPr name="TextBox 176" id="176"/>
            <p:cNvSpPr txBox="true"/>
            <p:nvPr/>
          </p:nvSpPr>
          <p:spPr>
            <a:xfrm rot="0">
              <a:off x="181014" y="663421"/>
              <a:ext cx="2756938" cy="302903"/>
            </a:xfrm>
            <a:prstGeom prst="rect">
              <a:avLst/>
            </a:prstGeom>
          </p:spPr>
          <p:txBody>
            <a:bodyPr anchor="t" rtlCol="false" tIns="0" lIns="0" bIns="0" rIns="0">
              <a:spAutoFit/>
            </a:bodyPr>
            <a:lstStyle/>
            <a:p>
              <a:pPr algn="l">
                <a:lnSpc>
                  <a:spcPts val="1919"/>
                </a:lnSpc>
                <a:spcBef>
                  <a:spcPct val="0"/>
                </a:spcBef>
              </a:pPr>
              <a:r>
                <a:rPr lang="en-US" sz="1370" spc="408">
                  <a:solidFill>
                    <a:srgbClr val="FFFFFF"/>
                  </a:solidFill>
                  <a:latin typeface="Varela Round"/>
                </a:rPr>
                <a:t>METHODOLOGY</a:t>
              </a:r>
            </a:p>
          </p:txBody>
        </p:sp>
      </p:grpSp>
      <p:grpSp>
        <p:nvGrpSpPr>
          <p:cNvPr name="Group 177" id="177"/>
          <p:cNvGrpSpPr/>
          <p:nvPr/>
        </p:nvGrpSpPr>
        <p:grpSpPr>
          <a:xfrm rot="0">
            <a:off x="6865925" y="6206893"/>
            <a:ext cx="4127543" cy="724743"/>
            <a:chOff x="0" y="0"/>
            <a:chExt cx="5503391" cy="966324"/>
          </a:xfrm>
        </p:grpSpPr>
        <p:sp>
          <p:nvSpPr>
            <p:cNvPr name="TextBox 178" id="178"/>
            <p:cNvSpPr txBox="true"/>
            <p:nvPr/>
          </p:nvSpPr>
          <p:spPr>
            <a:xfrm rot="0">
              <a:off x="0" y="28575"/>
              <a:ext cx="5503391" cy="570443"/>
            </a:xfrm>
            <a:prstGeom prst="rect">
              <a:avLst/>
            </a:prstGeom>
          </p:spPr>
          <p:txBody>
            <a:bodyPr anchor="t" rtlCol="false" tIns="0" lIns="0" bIns="0" rIns="0">
              <a:spAutoFit/>
            </a:bodyPr>
            <a:lstStyle/>
            <a:p>
              <a:pPr algn="l">
                <a:lnSpc>
                  <a:spcPts val="3242"/>
                </a:lnSpc>
              </a:pPr>
              <a:r>
                <a:rPr lang="en-US" sz="2947">
                  <a:solidFill>
                    <a:srgbClr val="000000"/>
                  </a:solidFill>
                  <a:latin typeface="Varela Round"/>
                </a:rPr>
                <a:t>PRE-PROCESSING</a:t>
              </a:r>
            </a:p>
          </p:txBody>
        </p:sp>
        <p:sp>
          <p:nvSpPr>
            <p:cNvPr name="TextBox 179" id="179"/>
            <p:cNvSpPr txBox="true"/>
            <p:nvPr/>
          </p:nvSpPr>
          <p:spPr>
            <a:xfrm rot="0">
              <a:off x="181014" y="663421"/>
              <a:ext cx="2756938" cy="302903"/>
            </a:xfrm>
            <a:prstGeom prst="rect">
              <a:avLst/>
            </a:prstGeom>
          </p:spPr>
          <p:txBody>
            <a:bodyPr anchor="t" rtlCol="false" tIns="0" lIns="0" bIns="0" rIns="0">
              <a:spAutoFit/>
            </a:bodyPr>
            <a:lstStyle/>
            <a:p>
              <a:pPr algn="l">
                <a:lnSpc>
                  <a:spcPts val="1919"/>
                </a:lnSpc>
                <a:spcBef>
                  <a:spcPct val="0"/>
                </a:spcBef>
              </a:pPr>
              <a:r>
                <a:rPr lang="en-US" sz="1370" spc="408">
                  <a:solidFill>
                    <a:srgbClr val="FFFFFF"/>
                  </a:solidFill>
                  <a:latin typeface="Varela Round"/>
                </a:rPr>
                <a:t>VISUALISATION</a:t>
              </a:r>
            </a:p>
          </p:txBody>
        </p:sp>
      </p:grpSp>
      <p:sp>
        <p:nvSpPr>
          <p:cNvPr name="TextBox 180" id="180"/>
          <p:cNvSpPr txBox="true"/>
          <p:nvPr/>
        </p:nvSpPr>
        <p:spPr>
          <a:xfrm rot="0">
            <a:off x="7297451" y="9155440"/>
            <a:ext cx="901221" cy="142865"/>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Input Image</a:t>
            </a:r>
          </a:p>
        </p:txBody>
      </p:sp>
      <p:sp>
        <p:nvSpPr>
          <p:cNvPr name="TextBox 181" id="181"/>
          <p:cNvSpPr txBox="true"/>
          <p:nvPr/>
        </p:nvSpPr>
        <p:spPr>
          <a:xfrm rot="0">
            <a:off x="9271109" y="9155440"/>
            <a:ext cx="1480681" cy="142865"/>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After Contrast Stretching</a:t>
            </a:r>
          </a:p>
        </p:txBody>
      </p:sp>
      <p:sp>
        <p:nvSpPr>
          <p:cNvPr name="TextBox 182" id="182"/>
          <p:cNvSpPr txBox="true"/>
          <p:nvPr/>
        </p:nvSpPr>
        <p:spPr>
          <a:xfrm rot="0">
            <a:off x="11555896" y="9155440"/>
            <a:ext cx="1480681" cy="142865"/>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After Height Filtering</a:t>
            </a:r>
          </a:p>
        </p:txBody>
      </p:sp>
      <p:sp>
        <p:nvSpPr>
          <p:cNvPr name="TextBox 183" id="183"/>
          <p:cNvSpPr txBox="true"/>
          <p:nvPr/>
        </p:nvSpPr>
        <p:spPr>
          <a:xfrm rot="0">
            <a:off x="13701455" y="9155440"/>
            <a:ext cx="1480681" cy="142865"/>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After Area based Filtering</a:t>
            </a:r>
          </a:p>
        </p:txBody>
      </p:sp>
      <p:sp>
        <p:nvSpPr>
          <p:cNvPr name="TextBox 184" id="184"/>
          <p:cNvSpPr txBox="true"/>
          <p:nvPr/>
        </p:nvSpPr>
        <p:spPr>
          <a:xfrm rot="0">
            <a:off x="15927051" y="9155440"/>
            <a:ext cx="1480681" cy="142865"/>
          </a:xfrm>
          <a:prstGeom prst="rect">
            <a:avLst/>
          </a:prstGeom>
        </p:spPr>
        <p:txBody>
          <a:bodyPr anchor="t" rtlCol="false" tIns="0" lIns="0" bIns="0" rIns="0">
            <a:spAutoFit/>
          </a:bodyPr>
          <a:lstStyle/>
          <a:p>
            <a:pPr algn="ctr">
              <a:lnSpc>
                <a:spcPts val="1212"/>
              </a:lnSpc>
              <a:spcBef>
                <a:spcPct val="0"/>
              </a:spcBef>
            </a:pPr>
            <a:r>
              <a:rPr lang="en-US" sz="866">
                <a:solidFill>
                  <a:srgbClr val="000000"/>
                </a:solidFill>
                <a:latin typeface="Garet"/>
              </a:rPr>
              <a:t>Mask Created</a:t>
            </a:r>
          </a:p>
        </p:txBody>
      </p:sp>
      <p:sp>
        <p:nvSpPr>
          <p:cNvPr name="Freeform 185" id="185"/>
          <p:cNvSpPr/>
          <p:nvPr/>
        </p:nvSpPr>
        <p:spPr>
          <a:xfrm flipH="false" flipV="false" rot="0">
            <a:off x="0" y="-20397"/>
            <a:ext cx="18469246" cy="10389947"/>
          </a:xfrm>
          <a:custGeom>
            <a:avLst/>
            <a:gdLst/>
            <a:ahLst/>
            <a:cxnLst/>
            <a:rect r="r" b="b" t="t" l="l"/>
            <a:pathLst>
              <a:path h="10389947" w="18469246">
                <a:moveTo>
                  <a:pt x="0" y="0"/>
                </a:moveTo>
                <a:lnTo>
                  <a:pt x="18469246" y="0"/>
                </a:lnTo>
                <a:lnTo>
                  <a:pt x="18469246" y="10389947"/>
                </a:lnTo>
                <a:lnTo>
                  <a:pt x="0" y="10389947"/>
                </a:lnTo>
                <a:lnTo>
                  <a:pt x="0" y="0"/>
                </a:lnTo>
                <a:close/>
              </a:path>
            </a:pathLst>
          </a:custGeom>
          <a:blipFill>
            <a:blip r:embed="rId9"/>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359267"/>
          </a:xfrm>
          <a:custGeom>
            <a:avLst/>
            <a:gdLst/>
            <a:ahLst/>
            <a:cxnLst/>
            <a:rect r="r" b="b" t="t" l="l"/>
            <a:pathLst>
              <a:path h="10359267" w="18288000">
                <a:moveTo>
                  <a:pt x="0" y="0"/>
                </a:moveTo>
                <a:lnTo>
                  <a:pt x="18288000" y="0"/>
                </a:lnTo>
                <a:lnTo>
                  <a:pt x="18288000" y="10359267"/>
                </a:lnTo>
                <a:lnTo>
                  <a:pt x="0" y="10359267"/>
                </a:lnTo>
                <a:lnTo>
                  <a:pt x="0" y="0"/>
                </a:lnTo>
                <a:close/>
              </a:path>
            </a:pathLst>
          </a:custGeom>
          <a:blipFill>
            <a:blip r:embed="rId2"/>
            <a:stretch>
              <a:fillRect l="0" t="0" r="0" b="0"/>
            </a:stretch>
          </a:blipFill>
        </p:spPr>
      </p:sp>
      <p:sp>
        <p:nvSpPr>
          <p:cNvPr name="Freeform 3" id="3"/>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693390">
            <a:off x="-13047100" y="-11720682"/>
            <a:ext cx="31255389" cy="30635242"/>
          </a:xfrm>
          <a:custGeom>
            <a:avLst/>
            <a:gdLst/>
            <a:ahLst/>
            <a:cxnLst/>
            <a:rect r="r" b="b" t="t" l="l"/>
            <a:pathLst>
              <a:path h="30635242" w="31255389">
                <a:moveTo>
                  <a:pt x="31255388" y="0"/>
                </a:moveTo>
                <a:lnTo>
                  <a:pt x="0" y="0"/>
                </a:lnTo>
                <a:lnTo>
                  <a:pt x="0" y="30635242"/>
                </a:lnTo>
                <a:lnTo>
                  <a:pt x="31255388" y="30635242"/>
                </a:lnTo>
                <a:lnTo>
                  <a:pt x="31255388"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320384" y="296045"/>
            <a:ext cx="696613" cy="728565"/>
          </a:xfrm>
          <a:custGeom>
            <a:avLst/>
            <a:gdLst/>
            <a:ahLst/>
            <a:cxnLst/>
            <a:rect r="r" b="b" t="t" l="l"/>
            <a:pathLst>
              <a:path h="728565" w="696613">
                <a:moveTo>
                  <a:pt x="0" y="0"/>
                </a:moveTo>
                <a:lnTo>
                  <a:pt x="696613" y="0"/>
                </a:lnTo>
                <a:lnTo>
                  <a:pt x="696613" y="728565"/>
                </a:lnTo>
                <a:lnTo>
                  <a:pt x="0" y="728565"/>
                </a:lnTo>
                <a:lnTo>
                  <a:pt x="0" y="0"/>
                </a:lnTo>
                <a:close/>
              </a:path>
            </a:pathLst>
          </a:custGeom>
          <a:blipFill>
            <a:blip r:embed="rId4"/>
            <a:stretch>
              <a:fillRect l="-32328" t="0" r="0" b="-22343"/>
            </a:stretch>
          </a:blipFill>
        </p:spPr>
      </p:sp>
      <p:sp>
        <p:nvSpPr>
          <p:cNvPr name="Freeform 4" id="4"/>
          <p:cNvSpPr/>
          <p:nvPr/>
        </p:nvSpPr>
        <p:spPr>
          <a:xfrm flipH="false" flipV="false" rot="0">
            <a:off x="11033105" y="3294867"/>
            <a:ext cx="6983892" cy="4652934"/>
          </a:xfrm>
          <a:custGeom>
            <a:avLst/>
            <a:gdLst/>
            <a:ahLst/>
            <a:cxnLst/>
            <a:rect r="r" b="b" t="t" l="l"/>
            <a:pathLst>
              <a:path h="4652934" w="6983892">
                <a:moveTo>
                  <a:pt x="0" y="0"/>
                </a:moveTo>
                <a:lnTo>
                  <a:pt x="6983892" y="0"/>
                </a:lnTo>
                <a:lnTo>
                  <a:pt x="6983892" y="4652934"/>
                </a:lnTo>
                <a:lnTo>
                  <a:pt x="0" y="4652934"/>
                </a:lnTo>
                <a:lnTo>
                  <a:pt x="0" y="0"/>
                </a:lnTo>
                <a:close/>
              </a:path>
            </a:pathLst>
          </a:custGeom>
          <a:blipFill>
            <a:blip r:embed="rId5"/>
            <a:stretch>
              <a:fillRect l="0" t="0" r="0" b="0"/>
            </a:stretch>
          </a:blipFill>
          <a:ln w="9525" cap="sq">
            <a:solidFill>
              <a:srgbClr val="000000"/>
            </a:solidFill>
            <a:prstDash val="solid"/>
            <a:miter/>
          </a:ln>
        </p:spPr>
      </p:sp>
      <p:grpSp>
        <p:nvGrpSpPr>
          <p:cNvPr name="Group 5" id="5"/>
          <p:cNvGrpSpPr/>
          <p:nvPr/>
        </p:nvGrpSpPr>
        <p:grpSpPr>
          <a:xfrm rot="0">
            <a:off x="456740" y="1886140"/>
            <a:ext cx="10189442" cy="7033299"/>
            <a:chOff x="0" y="0"/>
            <a:chExt cx="13585922" cy="9377733"/>
          </a:xfrm>
        </p:grpSpPr>
        <p:sp>
          <p:nvSpPr>
            <p:cNvPr name="TextBox 6" id="6"/>
            <p:cNvSpPr txBox="true"/>
            <p:nvPr/>
          </p:nvSpPr>
          <p:spPr>
            <a:xfrm rot="0">
              <a:off x="352126" y="751925"/>
              <a:ext cx="13233796" cy="7873883"/>
            </a:xfrm>
            <a:prstGeom prst="rect">
              <a:avLst/>
            </a:prstGeom>
          </p:spPr>
          <p:txBody>
            <a:bodyPr anchor="t" rtlCol="false" tIns="0" lIns="0" bIns="0" rIns="0">
              <a:spAutoFit/>
            </a:bodyPr>
            <a:lstStyle/>
            <a:p>
              <a:pPr algn="l">
                <a:lnSpc>
                  <a:spcPts val="2215"/>
                </a:lnSpc>
              </a:pPr>
              <a:r>
                <a:rPr lang="en-US" sz="1894" spc="35">
                  <a:solidFill>
                    <a:srgbClr val="000000"/>
                  </a:solidFill>
                  <a:latin typeface="Open Sans Bold"/>
                </a:rPr>
                <a:t>Overview of U-net</a:t>
              </a:r>
            </a:p>
            <a:p>
              <a:pPr algn="l">
                <a:lnSpc>
                  <a:spcPts val="2215"/>
                </a:lnSpc>
              </a:pPr>
            </a:p>
            <a:p>
              <a:pPr algn="l" marL="408918" indent="-204459" lvl="1">
                <a:lnSpc>
                  <a:spcPts val="2215"/>
                </a:lnSpc>
                <a:buFont typeface="Arial"/>
                <a:buChar char="•"/>
              </a:pPr>
              <a:r>
                <a:rPr lang="en-US" sz="1894" spc="35">
                  <a:solidFill>
                    <a:srgbClr val="000000"/>
                  </a:solidFill>
                  <a:latin typeface="Open Sans Bold"/>
                </a:rPr>
                <a:t>Architecture:</a:t>
              </a:r>
              <a:r>
                <a:rPr lang="en-US" sz="1894" spc="35">
                  <a:solidFill>
                    <a:srgbClr val="000000"/>
                  </a:solidFill>
                  <a:latin typeface="Open Sans"/>
                </a:rPr>
                <a:t> U-shaped convolutional neural network designed for image segmentation.</a:t>
              </a:r>
            </a:p>
            <a:p>
              <a:pPr algn="l" marL="408918" indent="-204459" lvl="1">
                <a:lnSpc>
                  <a:spcPts val="2215"/>
                </a:lnSpc>
                <a:buFont typeface="Arial"/>
                <a:buChar char="•"/>
              </a:pPr>
              <a:r>
                <a:rPr lang="en-US" sz="1894" spc="35">
                  <a:solidFill>
                    <a:srgbClr val="000000"/>
                  </a:solidFill>
                  <a:latin typeface="Open Sans Bold"/>
                </a:rPr>
                <a:t>Features: </a:t>
              </a:r>
              <a:r>
                <a:rPr lang="en-US" sz="1894" spc="35">
                  <a:solidFill>
                    <a:srgbClr val="000000"/>
                  </a:solidFill>
                  <a:latin typeface="Open Sans"/>
                </a:rPr>
                <a:t>Combines high-resolution spatial information (contracting path) with high-level semantic information (expansive path) using skip connections.</a:t>
              </a:r>
            </a:p>
            <a:p>
              <a:pPr algn="l" marL="408918" indent="-204459" lvl="1">
                <a:lnSpc>
                  <a:spcPts val="2215"/>
                </a:lnSpc>
                <a:buFont typeface="Arial"/>
                <a:buChar char="•"/>
              </a:pPr>
              <a:r>
                <a:rPr lang="en-US" sz="1894" spc="35">
                  <a:solidFill>
                    <a:srgbClr val="000000"/>
                  </a:solidFill>
                  <a:latin typeface="Open Sans Bold"/>
                </a:rPr>
                <a:t>Advantages:</a:t>
              </a:r>
              <a:r>
                <a:rPr lang="en-US" sz="1894" spc="35">
                  <a:solidFill>
                    <a:srgbClr val="000000"/>
                  </a:solidFill>
                  <a:latin typeface="Open Sans"/>
                </a:rPr>
                <a:t> Effective in capturing context and achieving precise localization, ideal for tasks like ship detection in SAR imagery.</a:t>
              </a:r>
            </a:p>
            <a:p>
              <a:pPr algn="l">
                <a:lnSpc>
                  <a:spcPts val="2215"/>
                </a:lnSpc>
              </a:pPr>
            </a:p>
            <a:p>
              <a:pPr algn="l">
                <a:lnSpc>
                  <a:spcPts val="2215"/>
                </a:lnSpc>
              </a:pPr>
              <a:r>
                <a:rPr lang="en-US" sz="1894" spc="35">
                  <a:solidFill>
                    <a:srgbClr val="000000"/>
                  </a:solidFill>
                  <a:latin typeface="Open Sans Bold"/>
                </a:rPr>
                <a:t>Performance and Pivot to YOLOv8</a:t>
              </a:r>
            </a:p>
            <a:p>
              <a:pPr algn="l" marL="408918" indent="-204459" lvl="1">
                <a:lnSpc>
                  <a:spcPts val="2215"/>
                </a:lnSpc>
                <a:buFont typeface="Arial"/>
                <a:buChar char="•"/>
              </a:pPr>
              <a:r>
                <a:rPr lang="en-US" sz="1894" spc="35">
                  <a:solidFill>
                    <a:srgbClr val="000000"/>
                  </a:solidFill>
                  <a:latin typeface="Open Sans Bold"/>
                </a:rPr>
                <a:t>Observations:</a:t>
              </a:r>
              <a:r>
                <a:rPr lang="en-US" sz="1894" spc="35">
                  <a:solidFill>
                    <a:srgbClr val="000000"/>
                  </a:solidFill>
                  <a:latin typeface="Open Sans"/>
                </a:rPr>
                <a:t> U-net showed potential but was constrained by limited resources.</a:t>
              </a:r>
            </a:p>
            <a:p>
              <a:pPr algn="l" marL="408918" indent="-204459" lvl="1">
                <a:lnSpc>
                  <a:spcPts val="2215"/>
                </a:lnSpc>
                <a:buFont typeface="Arial"/>
                <a:buChar char="•"/>
              </a:pPr>
              <a:r>
                <a:rPr lang="en-US" sz="1894" spc="35">
                  <a:solidFill>
                    <a:srgbClr val="000000"/>
                  </a:solidFill>
                  <a:latin typeface="Open Sans Bold"/>
                </a:rPr>
                <a:t>Comparison and decision: </a:t>
              </a:r>
              <a:r>
                <a:rPr lang="en-US" sz="1894" spc="35">
                  <a:solidFill>
                    <a:srgbClr val="000000"/>
                  </a:solidFill>
                  <a:latin typeface="Open Sans"/>
                </a:rPr>
                <a:t>It was found that YOLOv8, especially when fine-tuned from a pre-trained model, demonstrated superior performance early in the training process. Shifted focus to YOLOv8 due to its quick and high performance given the project’s requirements.</a:t>
              </a:r>
            </a:p>
            <a:p>
              <a:pPr algn="l">
                <a:lnSpc>
                  <a:spcPts val="2215"/>
                </a:lnSpc>
              </a:pPr>
            </a:p>
            <a:p>
              <a:pPr algn="l">
                <a:lnSpc>
                  <a:spcPts val="2215"/>
                </a:lnSpc>
              </a:pPr>
              <a:r>
                <a:rPr lang="en-US" sz="1894" spc="35">
                  <a:solidFill>
                    <a:srgbClr val="000000"/>
                  </a:solidFill>
                  <a:latin typeface="Open Sans Bold"/>
                </a:rPr>
                <a:t>Future Work</a:t>
              </a:r>
            </a:p>
            <a:p>
              <a:pPr algn="l" marL="408918" indent="-204459" lvl="1">
                <a:lnSpc>
                  <a:spcPts val="2215"/>
                </a:lnSpc>
                <a:buFont typeface="Arial"/>
                <a:buChar char="•"/>
              </a:pPr>
              <a:r>
                <a:rPr lang="en-US" sz="1894" spc="35">
                  <a:solidFill>
                    <a:srgbClr val="000000"/>
                  </a:solidFill>
                  <a:latin typeface="Open Sans Bold"/>
                </a:rPr>
                <a:t>Further Training:</a:t>
              </a:r>
              <a:r>
                <a:rPr lang="en-US" sz="1894" spc="35">
                  <a:solidFill>
                    <a:srgbClr val="000000"/>
                  </a:solidFill>
                  <a:latin typeface="Open Sans"/>
                </a:rPr>
                <a:t> Additional training and optimization of U-net could be done with more resources to fully explore its potential for ship detection in SAR imagery.</a:t>
              </a:r>
            </a:p>
            <a:p>
              <a:pPr algn="l">
                <a:lnSpc>
                  <a:spcPts val="2215"/>
                </a:lnSpc>
              </a:pPr>
            </a:p>
          </p:txBody>
        </p:sp>
        <p:sp>
          <p:nvSpPr>
            <p:cNvPr name="Freeform 7" id="7"/>
            <p:cNvSpPr/>
            <p:nvPr/>
          </p:nvSpPr>
          <p:spPr>
            <a:xfrm flipH="false" flipV="false" rot="5400000">
              <a:off x="2104095" y="-2104095"/>
              <a:ext cx="9377733" cy="13585922"/>
            </a:xfrm>
            <a:custGeom>
              <a:avLst/>
              <a:gdLst/>
              <a:ahLst/>
              <a:cxnLst/>
              <a:rect r="r" b="b" t="t" l="l"/>
              <a:pathLst>
                <a:path h="13585922" w="9377733">
                  <a:moveTo>
                    <a:pt x="0" y="0"/>
                  </a:moveTo>
                  <a:lnTo>
                    <a:pt x="9377732" y="0"/>
                  </a:lnTo>
                  <a:lnTo>
                    <a:pt x="9377732" y="13585922"/>
                  </a:lnTo>
                  <a:lnTo>
                    <a:pt x="0" y="13585922"/>
                  </a:lnTo>
                  <a:lnTo>
                    <a:pt x="0" y="0"/>
                  </a:lnTo>
                  <a:close/>
                </a:path>
              </a:pathLst>
            </a:custGeom>
            <a:blipFill>
              <a:blip r:embed="rId6">
                <a:extLst>
                  <a:ext uri="{96DAC541-7B7A-43D3-8B79-37D633B846F1}">
                    <asvg:svgBlip xmlns:asvg="http://schemas.microsoft.com/office/drawing/2016/SVG/main" r:embed="rId7"/>
                  </a:ext>
                </a:extLst>
              </a:blip>
              <a:stretch>
                <a:fillRect l="0" t="-1058" r="-1105" b="-47"/>
              </a:stretch>
            </a:blipFill>
          </p:spPr>
        </p:sp>
      </p:grpSp>
      <p:sp>
        <p:nvSpPr>
          <p:cNvPr name="TextBox 8" id="8"/>
          <p:cNvSpPr txBox="true"/>
          <p:nvPr/>
        </p:nvSpPr>
        <p:spPr>
          <a:xfrm rot="0">
            <a:off x="12779038" y="2471600"/>
            <a:ext cx="2718179" cy="401537"/>
          </a:xfrm>
          <a:prstGeom prst="rect">
            <a:avLst/>
          </a:prstGeom>
        </p:spPr>
        <p:txBody>
          <a:bodyPr anchor="t" rtlCol="false" tIns="0" lIns="0" bIns="0" rIns="0">
            <a:spAutoFit/>
          </a:bodyPr>
          <a:lstStyle/>
          <a:p>
            <a:pPr algn="ctr">
              <a:lnSpc>
                <a:spcPts val="3389"/>
              </a:lnSpc>
              <a:spcBef>
                <a:spcPct val="0"/>
              </a:spcBef>
            </a:pPr>
            <a:r>
              <a:rPr lang="en-US" sz="2259">
                <a:solidFill>
                  <a:srgbClr val="000000"/>
                </a:solidFill>
                <a:latin typeface="Open Sans Bold"/>
              </a:rPr>
              <a:t>U-Net Architecture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958" t="0" r="-2958" b="-5718"/>
            </a:stretch>
          </a:blipFill>
        </p:spPr>
      </p:sp>
      <p:sp>
        <p:nvSpPr>
          <p:cNvPr name="Freeform 3" id="3"/>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3"/>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5568020"/>
            <a:ext cx="4815684" cy="3690280"/>
          </a:xfrm>
          <a:custGeom>
            <a:avLst/>
            <a:gdLst/>
            <a:ahLst/>
            <a:cxnLst/>
            <a:rect r="r" b="b" t="t" l="l"/>
            <a:pathLst>
              <a:path h="3690280" w="4815684">
                <a:moveTo>
                  <a:pt x="0" y="0"/>
                </a:moveTo>
                <a:lnTo>
                  <a:pt x="4815684" y="0"/>
                </a:lnTo>
                <a:lnTo>
                  <a:pt x="4815684" y="3690280"/>
                </a:lnTo>
                <a:lnTo>
                  <a:pt x="0" y="3690280"/>
                </a:lnTo>
                <a:lnTo>
                  <a:pt x="0" y="0"/>
                </a:lnTo>
                <a:close/>
              </a:path>
            </a:pathLst>
          </a:custGeom>
          <a:blipFill>
            <a:blip r:embed="rId2"/>
            <a:stretch>
              <a:fillRect l="0" t="0" r="0" b="0"/>
            </a:stretch>
          </a:blipFill>
        </p:spPr>
      </p:sp>
      <p:sp>
        <p:nvSpPr>
          <p:cNvPr name="Freeform 3" id="3"/>
          <p:cNvSpPr/>
          <p:nvPr/>
        </p:nvSpPr>
        <p:spPr>
          <a:xfrm flipH="false" flipV="true" rot="-8376397">
            <a:off x="-3042620" y="-3987551"/>
            <a:ext cx="31255389" cy="30635242"/>
          </a:xfrm>
          <a:custGeom>
            <a:avLst/>
            <a:gdLst/>
            <a:ahLst/>
            <a:cxnLst/>
            <a:rect r="r" b="b" t="t" l="l"/>
            <a:pathLst>
              <a:path h="30635242" w="31255389">
                <a:moveTo>
                  <a:pt x="0" y="30635242"/>
                </a:moveTo>
                <a:lnTo>
                  <a:pt x="31255389" y="30635242"/>
                </a:lnTo>
                <a:lnTo>
                  <a:pt x="31255389" y="0"/>
                </a:lnTo>
                <a:lnTo>
                  <a:pt x="0" y="0"/>
                </a:lnTo>
                <a:lnTo>
                  <a:pt x="0" y="30635242"/>
                </a:lnTo>
                <a:close/>
              </a:path>
            </a:pathLst>
          </a:custGeom>
          <a:blipFill>
            <a:blip r:embed="rId3">
              <a:alphaModFix amt="50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5"/>
            <a:stretch>
              <a:fillRect l="0" t="0" r="0" b="0"/>
            </a:stretch>
          </a:blipFill>
        </p:spPr>
      </p:sp>
      <p:sp>
        <p:nvSpPr>
          <p:cNvPr name="TextBox 5" id="5"/>
          <p:cNvSpPr txBox="true"/>
          <p:nvPr/>
        </p:nvSpPr>
        <p:spPr>
          <a:xfrm rot="0">
            <a:off x="1028700" y="805472"/>
            <a:ext cx="9631368" cy="4338028"/>
          </a:xfrm>
          <a:prstGeom prst="rect">
            <a:avLst/>
          </a:prstGeom>
        </p:spPr>
        <p:txBody>
          <a:bodyPr anchor="t" rtlCol="false" tIns="0" lIns="0" bIns="0" rIns="0">
            <a:spAutoFit/>
          </a:bodyPr>
          <a:lstStyle/>
          <a:p>
            <a:pPr algn="l">
              <a:lnSpc>
                <a:spcPts val="3121"/>
              </a:lnSpc>
            </a:pPr>
            <a:r>
              <a:rPr lang="en-US" sz="2080">
                <a:solidFill>
                  <a:srgbClr val="000000"/>
                </a:solidFill>
                <a:latin typeface="Open Sans Bold"/>
              </a:rPr>
              <a:t>INTRODUCTION TO YOLOv8</a:t>
            </a:r>
          </a:p>
          <a:p>
            <a:pPr algn="l">
              <a:lnSpc>
                <a:spcPts val="3121"/>
              </a:lnSpc>
            </a:pPr>
          </a:p>
          <a:p>
            <a:pPr algn="l" marL="449228" indent="-224614" lvl="1">
              <a:lnSpc>
                <a:spcPts val="3121"/>
              </a:lnSpc>
              <a:buFont typeface="Arial"/>
              <a:buChar char="•"/>
            </a:pPr>
            <a:r>
              <a:rPr lang="en-US" sz="2080">
                <a:solidFill>
                  <a:srgbClr val="000000"/>
                </a:solidFill>
                <a:latin typeface="Open Sans"/>
              </a:rPr>
              <a:t>Developed by Ultralytics, YOLOv8 is an advanced real-time object detection and image segmentation model.</a:t>
            </a:r>
          </a:p>
          <a:p>
            <a:pPr algn="l" marL="449228" indent="-224614" lvl="1">
              <a:lnSpc>
                <a:spcPts val="3121"/>
              </a:lnSpc>
              <a:buFont typeface="Arial"/>
              <a:buChar char="•"/>
            </a:pPr>
            <a:r>
              <a:rPr lang="en-US" sz="2080">
                <a:solidFill>
                  <a:srgbClr val="000000"/>
                </a:solidFill>
                <a:latin typeface="Open Sans"/>
              </a:rPr>
              <a:t>Built on state-of-the-art deep learning techniques, it excels in speed and accuracy.</a:t>
            </a:r>
          </a:p>
          <a:p>
            <a:pPr algn="l" marL="449228" indent="-224614" lvl="1">
              <a:lnSpc>
                <a:spcPts val="3121"/>
              </a:lnSpc>
              <a:buFont typeface="Arial"/>
              <a:buChar char="•"/>
            </a:pPr>
            <a:r>
              <a:rPr lang="en-US" sz="2080">
                <a:solidFill>
                  <a:srgbClr val="000000"/>
                </a:solidFill>
                <a:latin typeface="Open Sans"/>
              </a:rPr>
              <a:t>Versatile across hardware platforms, from edge devices to cloud APIs.</a:t>
            </a:r>
          </a:p>
          <a:p>
            <a:pPr algn="l" marL="449228" indent="-224614" lvl="1">
              <a:lnSpc>
                <a:spcPts val="3121"/>
              </a:lnSpc>
              <a:buFont typeface="Arial"/>
              <a:buChar char="•"/>
            </a:pPr>
            <a:r>
              <a:rPr lang="en-US" sz="2080">
                <a:solidFill>
                  <a:srgbClr val="000000"/>
                </a:solidFill>
                <a:latin typeface="Open Sans"/>
              </a:rPr>
              <a:t>Capable of object detection, instance segmentation, and image classification tasks.</a:t>
            </a:r>
          </a:p>
          <a:p>
            <a:pPr algn="l" marL="449228" indent="-224614" lvl="1">
              <a:lnSpc>
                <a:spcPts val="3121"/>
              </a:lnSpc>
              <a:buFont typeface="Arial"/>
              <a:buChar char="•"/>
            </a:pPr>
            <a:r>
              <a:rPr lang="en-US" sz="2080">
                <a:solidFill>
                  <a:srgbClr val="000000"/>
                </a:solidFill>
                <a:latin typeface="Open Sans"/>
              </a:rPr>
              <a:t>Implemented in PyTorch, with support for CPUs and GPUs, accessible via Python package and CLI.</a:t>
            </a:r>
          </a:p>
        </p:txBody>
      </p:sp>
      <p:sp>
        <p:nvSpPr>
          <p:cNvPr name="TextBox 6" id="6"/>
          <p:cNvSpPr txBox="true"/>
          <p:nvPr/>
        </p:nvSpPr>
        <p:spPr>
          <a:xfrm rot="0">
            <a:off x="6549306" y="5796652"/>
            <a:ext cx="10545875" cy="3166341"/>
          </a:xfrm>
          <a:prstGeom prst="rect">
            <a:avLst/>
          </a:prstGeom>
        </p:spPr>
        <p:txBody>
          <a:bodyPr anchor="t" rtlCol="false" tIns="0" lIns="0" bIns="0" rIns="0">
            <a:spAutoFit/>
          </a:bodyPr>
          <a:lstStyle/>
          <a:p>
            <a:pPr algn="l">
              <a:lnSpc>
                <a:spcPts val="3203"/>
              </a:lnSpc>
              <a:spcBef>
                <a:spcPct val="0"/>
              </a:spcBef>
            </a:pPr>
            <a:r>
              <a:rPr lang="en-US" sz="2135">
                <a:solidFill>
                  <a:srgbClr val="000000"/>
                </a:solidFill>
                <a:latin typeface="Open Sans Bold"/>
              </a:rPr>
              <a:t>PROJECT SETUP AND DATASET PREPARATION</a:t>
            </a:r>
          </a:p>
          <a:p>
            <a:pPr algn="l">
              <a:lnSpc>
                <a:spcPts val="3203"/>
              </a:lnSpc>
              <a:spcBef>
                <a:spcPct val="0"/>
              </a:spcBef>
            </a:pPr>
          </a:p>
          <a:p>
            <a:pPr algn="l" marL="461127" indent="-230564" lvl="1">
              <a:lnSpc>
                <a:spcPts val="3203"/>
              </a:lnSpc>
              <a:buFont typeface="Arial"/>
              <a:buChar char="•"/>
            </a:pPr>
            <a:r>
              <a:rPr lang="en-US" sz="2135">
                <a:solidFill>
                  <a:srgbClr val="000000"/>
                </a:solidFill>
                <a:latin typeface="Open Sans"/>
              </a:rPr>
              <a:t>Utilized YOLOv8n-seg, the 'nano' variant, optimized for minimal computational cost.</a:t>
            </a:r>
          </a:p>
          <a:p>
            <a:pPr algn="l" marL="461127" indent="-230564" lvl="1">
              <a:lnSpc>
                <a:spcPts val="3203"/>
              </a:lnSpc>
              <a:buFont typeface="Arial"/>
              <a:buChar char="•"/>
            </a:pPr>
            <a:r>
              <a:rPr lang="en-US" sz="2135">
                <a:solidFill>
                  <a:srgbClr val="000000"/>
                </a:solidFill>
                <a:latin typeface="Open Sans"/>
              </a:rPr>
              <a:t>Dataset: HRSID formatted in MS COCO, split into train and test sets.</a:t>
            </a:r>
          </a:p>
          <a:p>
            <a:pPr algn="l" marL="461127" indent="-230564" lvl="1">
              <a:lnSpc>
                <a:spcPts val="3203"/>
              </a:lnSpc>
              <a:buFont typeface="Arial"/>
              <a:buChar char="•"/>
            </a:pPr>
            <a:r>
              <a:rPr lang="en-US" sz="2135">
                <a:solidFill>
                  <a:srgbClr val="000000"/>
                </a:solidFill>
                <a:latin typeface="Open Sans"/>
              </a:rPr>
              <a:t>Dataset structure described in the photo on the left.</a:t>
            </a:r>
          </a:p>
          <a:p>
            <a:pPr algn="l" marL="461127" indent="-230564" lvl="1">
              <a:lnSpc>
                <a:spcPts val="3203"/>
              </a:lnSpc>
              <a:buFont typeface="Arial"/>
              <a:buChar char="•"/>
            </a:pPr>
            <a:r>
              <a:rPr lang="en-US" sz="2135">
                <a:solidFill>
                  <a:srgbClr val="000000"/>
                </a:solidFill>
                <a:latin typeface="Open Sans"/>
              </a:rPr>
              <a:t>JSON annotations converted from COCO to YOLO format using a custom script.</a:t>
            </a:r>
          </a:p>
          <a:p>
            <a:pPr algn="l" marL="461127" indent="-230564" lvl="1">
              <a:lnSpc>
                <a:spcPts val="3203"/>
              </a:lnSpc>
              <a:buFont typeface="Arial"/>
              <a:buChar char="•"/>
            </a:pPr>
            <a:r>
              <a:rPr lang="en-US" sz="2135">
                <a:solidFill>
                  <a:srgbClr val="000000"/>
                </a:solidFill>
                <a:latin typeface="Open Sans"/>
              </a:rPr>
              <a:t>Config.yaml created to specify dataset paths and training parameters.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991893">
            <a:off x="-6703301" y="-9599792"/>
            <a:ext cx="31255389" cy="30635242"/>
          </a:xfrm>
          <a:custGeom>
            <a:avLst/>
            <a:gdLst/>
            <a:ahLst/>
            <a:cxnLst/>
            <a:rect r="r" b="b" t="t" l="l"/>
            <a:pathLst>
              <a:path h="30635242" w="31255389">
                <a:moveTo>
                  <a:pt x="0" y="0"/>
                </a:moveTo>
                <a:lnTo>
                  <a:pt x="31255389" y="0"/>
                </a:lnTo>
                <a:lnTo>
                  <a:pt x="31255389" y="30635242"/>
                </a:lnTo>
                <a:lnTo>
                  <a:pt x="0" y="30635242"/>
                </a:lnTo>
                <a:lnTo>
                  <a:pt x="0" y="0"/>
                </a:lnTo>
                <a:close/>
              </a:path>
            </a:pathLst>
          </a:custGeom>
          <a:blipFill>
            <a:blip r:embed="rId2">
              <a:alphaModFix amt="53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480832"/>
            <a:ext cx="17259300" cy="6762751"/>
          </a:xfrm>
          <a:prstGeom prst="rect">
            <a:avLst/>
          </a:prstGeom>
        </p:spPr>
        <p:txBody>
          <a:bodyPr anchor="t" rtlCol="false" tIns="0" lIns="0" bIns="0" rIns="0">
            <a:spAutoFit/>
          </a:bodyPr>
          <a:lstStyle/>
          <a:p>
            <a:pPr algn="l">
              <a:lnSpc>
                <a:spcPts val="4199"/>
              </a:lnSpc>
              <a:spcBef>
                <a:spcPct val="0"/>
              </a:spcBef>
            </a:pPr>
            <a:r>
              <a:rPr lang="en-US" sz="2799">
                <a:solidFill>
                  <a:srgbClr val="000000"/>
                </a:solidFill>
                <a:latin typeface="Open Sans Bold"/>
              </a:rPr>
              <a:t>Training, Evaluation, and Prediction</a:t>
            </a:r>
          </a:p>
          <a:p>
            <a:pPr algn="l">
              <a:lnSpc>
                <a:spcPts val="4199"/>
              </a:lnSpc>
              <a:spcBef>
                <a:spcPct val="0"/>
              </a:spcBef>
            </a:pPr>
          </a:p>
          <a:p>
            <a:pPr algn="l" marL="474978" indent="-237489" lvl="1">
              <a:lnSpc>
                <a:spcPts val="3299"/>
              </a:lnSpc>
              <a:buFont typeface="Arial"/>
              <a:buChar char="•"/>
            </a:pPr>
            <a:r>
              <a:rPr lang="en-US" sz="2199">
                <a:solidFill>
                  <a:srgbClr val="000000"/>
                </a:solidFill>
                <a:latin typeface="Open Sans"/>
              </a:rPr>
              <a:t>YOLOv8n-seg model is trained on the prepared dataset with a batch size 4 for 75 epochs</a:t>
            </a:r>
          </a:p>
          <a:p>
            <a:pPr algn="l" marL="474978" indent="-237489" lvl="1">
              <a:lnSpc>
                <a:spcPts val="3299"/>
              </a:lnSpc>
              <a:buFont typeface="Arial"/>
              <a:buChar char="•"/>
            </a:pPr>
            <a:r>
              <a:rPr lang="en-US" sz="2199">
                <a:solidFill>
                  <a:srgbClr val="000000"/>
                </a:solidFill>
                <a:latin typeface="Open Sans"/>
              </a:rPr>
              <a:t>Results get stored in runs/segment/train</a:t>
            </a:r>
          </a:p>
          <a:p>
            <a:pPr algn="l" marL="474978" indent="-237489" lvl="1">
              <a:lnSpc>
                <a:spcPts val="3299"/>
              </a:lnSpc>
              <a:buFont typeface="Arial"/>
              <a:buChar char="•"/>
            </a:pPr>
            <a:r>
              <a:rPr lang="en-US" sz="2199">
                <a:solidFill>
                  <a:srgbClr val="000000"/>
                </a:solidFill>
                <a:latin typeface="Open Sans"/>
              </a:rPr>
              <a:t>Model weights stored in runs/segment/train/weights (best.pt and last.pt)</a:t>
            </a:r>
          </a:p>
          <a:p>
            <a:pPr algn="l" marL="474978" indent="-237489" lvl="1">
              <a:lnSpc>
                <a:spcPts val="3299"/>
              </a:lnSpc>
              <a:buFont typeface="Arial"/>
              <a:buChar char="•"/>
            </a:pPr>
            <a:r>
              <a:rPr lang="en-US" sz="2199">
                <a:solidFill>
                  <a:srgbClr val="000000"/>
                </a:solidFill>
                <a:latin typeface="Open Sans"/>
              </a:rPr>
              <a:t>Key metrics tracked by YOLOv8 are precision, recall, mAP50 and mAP50-95.</a:t>
            </a:r>
          </a:p>
          <a:p>
            <a:pPr algn="l" marL="474978" indent="-237489" lvl="1">
              <a:lnSpc>
                <a:spcPts val="3299"/>
              </a:lnSpc>
              <a:buFont typeface="Arial"/>
              <a:buChar char="•"/>
            </a:pPr>
            <a:r>
              <a:rPr lang="en-US" sz="2199">
                <a:solidFill>
                  <a:srgbClr val="000000"/>
                </a:solidFill>
                <a:latin typeface="Open Sans"/>
              </a:rPr>
              <a:t>Confidence threshold is chosen based on the precision - recall tradeoff.</a:t>
            </a:r>
          </a:p>
          <a:p>
            <a:pPr algn="l" marL="474978" indent="-237489" lvl="1">
              <a:lnSpc>
                <a:spcPts val="3299"/>
              </a:lnSpc>
              <a:buFont typeface="Arial"/>
              <a:buChar char="•"/>
            </a:pPr>
            <a:r>
              <a:rPr lang="en-US" sz="2199">
                <a:solidFill>
                  <a:srgbClr val="000000"/>
                </a:solidFill>
                <a:latin typeface="Open Sans"/>
              </a:rPr>
              <a:t>After training, the model was evaluated on the validation data (1962 images) with a chosen confidence threshold to ensure reasonable performance metrics. </a:t>
            </a:r>
          </a:p>
          <a:p>
            <a:pPr algn="l" marL="474978" indent="-237489" lvl="1">
              <a:lnSpc>
                <a:spcPts val="3299"/>
              </a:lnSpc>
              <a:buFont typeface="Arial"/>
              <a:buChar char="•"/>
            </a:pPr>
            <a:r>
              <a:rPr lang="en-US" sz="2199">
                <a:solidFill>
                  <a:srgbClr val="000000"/>
                </a:solidFill>
                <a:latin typeface="Open Sans"/>
              </a:rPr>
              <a:t>Results stored in runs/segment/val. </a:t>
            </a:r>
          </a:p>
          <a:p>
            <a:pPr algn="l" marL="474978" indent="-237489" lvl="1">
              <a:lnSpc>
                <a:spcPts val="3299"/>
              </a:lnSpc>
              <a:buFont typeface="Arial"/>
              <a:buChar char="•"/>
            </a:pPr>
            <a:r>
              <a:rPr lang="en-US" sz="2199">
                <a:solidFill>
                  <a:srgbClr val="000000"/>
                </a:solidFill>
                <a:latin typeface="Open Sans"/>
              </a:rPr>
              <a:t> They showed model's ability to accurately identify and segment ships in the validation dataset, with high precision and a reasonable balance between precision and recall. </a:t>
            </a:r>
          </a:p>
          <a:p>
            <a:pPr algn="l" marL="474978" indent="-237489" lvl="1">
              <a:lnSpc>
                <a:spcPts val="3299"/>
              </a:lnSpc>
              <a:buFont typeface="Arial"/>
              <a:buChar char="•"/>
            </a:pPr>
            <a:r>
              <a:rPr lang="en-US" sz="2199">
                <a:solidFill>
                  <a:srgbClr val="000000"/>
                </a:solidFill>
                <a:latin typeface="Open Sans"/>
              </a:rPr>
              <a:t> Finally, the model is used to predict masks for processed image tiles that it has not seen before. These are the tiles created during the data preprocessing step discussed earlier. </a:t>
            </a:r>
          </a:p>
          <a:p>
            <a:pPr algn="l" marL="474978" indent="-237489" lvl="1">
              <a:lnSpc>
                <a:spcPts val="3299"/>
              </a:lnSpc>
              <a:buFont typeface="Arial"/>
              <a:buChar char="•"/>
            </a:pPr>
            <a:r>
              <a:rPr lang="en-US" sz="2199">
                <a:solidFill>
                  <a:srgbClr val="000000"/>
                </a:solidFill>
                <a:latin typeface="Open Sans"/>
              </a:rPr>
              <a:t>The model demonstrated effective ship detection and segmentation on unseen image tiles.</a:t>
            </a:r>
          </a:p>
          <a:p>
            <a:pPr algn="l" marL="474978" indent="-237489" lvl="1">
              <a:lnSpc>
                <a:spcPts val="3299"/>
              </a:lnSpc>
              <a:buFont typeface="Arial"/>
              <a:buChar char="•"/>
            </a:pPr>
            <a:r>
              <a:rPr lang="en-US" sz="2199">
                <a:solidFill>
                  <a:srgbClr val="000000"/>
                </a:solidFill>
                <a:latin typeface="Open Sans"/>
              </a:rPr>
              <a:t>Examples of predictions stored in runs/segment/predict.</a:t>
            </a:r>
          </a:p>
        </p:txBody>
      </p:sp>
      <p:sp>
        <p:nvSpPr>
          <p:cNvPr name="Freeform 4" id="4"/>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8AB7E2"/>
        </a:solidFill>
      </p:bgPr>
    </p:bg>
    <p:spTree>
      <p:nvGrpSpPr>
        <p:cNvPr id="1" name=""/>
        <p:cNvGrpSpPr/>
        <p:nvPr/>
      </p:nvGrpSpPr>
      <p:grpSpPr>
        <a:xfrm>
          <a:off x="0" y="0"/>
          <a:ext cx="0" cy="0"/>
          <a:chOff x="0" y="0"/>
          <a:chExt cx="0" cy="0"/>
        </a:xfrm>
      </p:grpSpPr>
      <p:sp>
        <p:nvSpPr>
          <p:cNvPr name="Freeform 2" id="2"/>
          <p:cNvSpPr/>
          <p:nvPr/>
        </p:nvSpPr>
        <p:spPr>
          <a:xfrm flipH="true" flipV="false" rot="-4267573">
            <a:off x="-1891749" y="-7586922"/>
            <a:ext cx="19027135" cy="18649613"/>
          </a:xfrm>
          <a:custGeom>
            <a:avLst/>
            <a:gdLst/>
            <a:ahLst/>
            <a:cxnLst/>
            <a:rect r="r" b="b" t="t" l="l"/>
            <a:pathLst>
              <a:path h="18649613" w="19027135">
                <a:moveTo>
                  <a:pt x="19027136" y="0"/>
                </a:moveTo>
                <a:lnTo>
                  <a:pt x="0" y="0"/>
                </a:lnTo>
                <a:lnTo>
                  <a:pt x="0" y="18649612"/>
                </a:lnTo>
                <a:lnTo>
                  <a:pt x="19027136" y="18649612"/>
                </a:lnTo>
                <a:lnTo>
                  <a:pt x="19027136" y="0"/>
                </a:lnTo>
                <a:close/>
              </a:path>
            </a:pathLst>
          </a:custGeom>
          <a:blipFill>
            <a:blip r:embed="rId2">
              <a:alphaModFix amt="5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4"/>
            <a:stretch>
              <a:fillRect l="0" t="0" r="0" b="0"/>
            </a:stretch>
          </a:blipFill>
        </p:spPr>
      </p:sp>
      <p:sp>
        <p:nvSpPr>
          <p:cNvPr name="Freeform 4" id="4"/>
          <p:cNvSpPr/>
          <p:nvPr/>
        </p:nvSpPr>
        <p:spPr>
          <a:xfrm flipH="false" flipV="false" rot="0">
            <a:off x="3579469" y="1737884"/>
            <a:ext cx="10329410" cy="7747058"/>
          </a:xfrm>
          <a:custGeom>
            <a:avLst/>
            <a:gdLst/>
            <a:ahLst/>
            <a:cxnLst/>
            <a:rect r="r" b="b" t="t" l="l"/>
            <a:pathLst>
              <a:path h="7747058" w="10329410">
                <a:moveTo>
                  <a:pt x="0" y="0"/>
                </a:moveTo>
                <a:lnTo>
                  <a:pt x="10329410" y="0"/>
                </a:lnTo>
                <a:lnTo>
                  <a:pt x="10329410" y="7747058"/>
                </a:lnTo>
                <a:lnTo>
                  <a:pt x="0" y="7747058"/>
                </a:lnTo>
                <a:lnTo>
                  <a:pt x="0" y="0"/>
                </a:lnTo>
                <a:close/>
              </a:path>
            </a:pathLst>
          </a:custGeom>
          <a:blipFill>
            <a:blip r:embed="rId5"/>
            <a:stretch>
              <a:fillRect l="0" t="0" r="0" b="0"/>
            </a:stretch>
          </a:blipFill>
        </p:spPr>
      </p:sp>
      <p:grpSp>
        <p:nvGrpSpPr>
          <p:cNvPr name="Group 5" id="5"/>
          <p:cNvGrpSpPr/>
          <p:nvPr/>
        </p:nvGrpSpPr>
        <p:grpSpPr>
          <a:xfrm rot="0">
            <a:off x="2126732" y="7836419"/>
            <a:ext cx="2130856" cy="2139572"/>
            <a:chOff x="0" y="0"/>
            <a:chExt cx="809489" cy="812800"/>
          </a:xfrm>
        </p:grpSpPr>
        <p:sp>
          <p:nvSpPr>
            <p:cNvPr name="Freeform 6" id="6"/>
            <p:cNvSpPr/>
            <p:nvPr/>
          </p:nvSpPr>
          <p:spPr>
            <a:xfrm flipH="false" flipV="false" rot="0">
              <a:off x="0" y="0"/>
              <a:ext cx="809489" cy="812800"/>
            </a:xfrm>
            <a:custGeom>
              <a:avLst/>
              <a:gdLst/>
              <a:ahLst/>
              <a:cxnLst/>
              <a:rect r="r" b="b" t="t" l="l"/>
              <a:pathLst>
                <a:path h="812800" w="809489">
                  <a:moveTo>
                    <a:pt x="404744" y="0"/>
                  </a:moveTo>
                  <a:cubicBezTo>
                    <a:pt x="181210" y="0"/>
                    <a:pt x="0" y="181951"/>
                    <a:pt x="0" y="406400"/>
                  </a:cubicBezTo>
                  <a:cubicBezTo>
                    <a:pt x="0" y="630849"/>
                    <a:pt x="181210" y="812800"/>
                    <a:pt x="404744" y="812800"/>
                  </a:cubicBezTo>
                  <a:cubicBezTo>
                    <a:pt x="628279" y="812800"/>
                    <a:pt x="809489" y="630849"/>
                    <a:pt x="809489" y="406400"/>
                  </a:cubicBezTo>
                  <a:cubicBezTo>
                    <a:pt x="809489" y="181951"/>
                    <a:pt x="628279" y="0"/>
                    <a:pt x="404744" y="0"/>
                  </a:cubicBezTo>
                  <a:close/>
                </a:path>
              </a:pathLst>
            </a:custGeom>
            <a:solidFill>
              <a:srgbClr val="1078DB"/>
            </a:solidFill>
          </p:spPr>
        </p:sp>
        <p:sp>
          <p:nvSpPr>
            <p:cNvPr name="TextBox 7" id="7"/>
            <p:cNvSpPr txBox="true"/>
            <p:nvPr/>
          </p:nvSpPr>
          <p:spPr>
            <a:xfrm>
              <a:off x="75890" y="28575"/>
              <a:ext cx="657710" cy="708025"/>
            </a:xfrm>
            <a:prstGeom prst="rect">
              <a:avLst/>
            </a:prstGeom>
          </p:spPr>
          <p:txBody>
            <a:bodyPr anchor="ctr" rtlCol="false" tIns="50800" lIns="50800" bIns="50800" rIns="50800"/>
            <a:lstStyle/>
            <a:p>
              <a:pPr algn="ctr">
                <a:lnSpc>
                  <a:spcPts val="2700"/>
                </a:lnSpc>
              </a:pPr>
              <a:r>
                <a:rPr lang="en-US" sz="1800">
                  <a:solidFill>
                    <a:srgbClr val="FFFFFF"/>
                  </a:solidFill>
                  <a:latin typeface="Open Sans"/>
                </a:rPr>
                <a:t>Confusion Matrix Normalised after 75 epochs</a:t>
              </a:r>
            </a:p>
          </p:txBody>
        </p:sp>
      </p:grpSp>
      <p:sp>
        <p:nvSpPr>
          <p:cNvPr name="TextBox 8" id="8"/>
          <p:cNvSpPr txBox="true"/>
          <p:nvPr/>
        </p:nvSpPr>
        <p:spPr>
          <a:xfrm rot="0">
            <a:off x="1028700" y="830206"/>
            <a:ext cx="5622578" cy="619127"/>
          </a:xfrm>
          <a:prstGeom prst="rect">
            <a:avLst/>
          </a:prstGeom>
        </p:spPr>
        <p:txBody>
          <a:bodyPr anchor="t" rtlCol="false" tIns="0" lIns="0" bIns="0" rIns="0">
            <a:spAutoFit/>
          </a:bodyPr>
          <a:lstStyle/>
          <a:p>
            <a:pPr algn="ctr">
              <a:lnSpc>
                <a:spcPts val="5249"/>
              </a:lnSpc>
              <a:spcBef>
                <a:spcPct val="0"/>
              </a:spcBef>
            </a:pPr>
            <a:r>
              <a:rPr lang="en-US" sz="3499">
                <a:solidFill>
                  <a:srgbClr val="000000"/>
                </a:solidFill>
                <a:latin typeface="Open Sans Bold"/>
              </a:rPr>
              <a:t>Results  on Validation Set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707070"/>
        </a:solidFill>
      </p:bgPr>
    </p:bg>
    <p:spTree>
      <p:nvGrpSpPr>
        <p:cNvPr id="1" name=""/>
        <p:cNvGrpSpPr/>
        <p:nvPr/>
      </p:nvGrpSpPr>
      <p:grpSpPr>
        <a:xfrm>
          <a:off x="0" y="0"/>
          <a:ext cx="0" cy="0"/>
          <a:chOff x="0" y="0"/>
          <a:chExt cx="0" cy="0"/>
        </a:xfrm>
      </p:grpSpPr>
      <p:sp>
        <p:nvSpPr>
          <p:cNvPr name="Freeform 2" id="2"/>
          <p:cNvSpPr/>
          <p:nvPr/>
        </p:nvSpPr>
        <p:spPr>
          <a:xfrm flipH="true" flipV="false" rot="-4267573">
            <a:off x="-1011195" y="-6912608"/>
            <a:ext cx="19027135" cy="18649613"/>
          </a:xfrm>
          <a:custGeom>
            <a:avLst/>
            <a:gdLst/>
            <a:ahLst/>
            <a:cxnLst/>
            <a:rect r="r" b="b" t="t" l="l"/>
            <a:pathLst>
              <a:path h="18649613" w="19027135">
                <a:moveTo>
                  <a:pt x="19027136" y="0"/>
                </a:moveTo>
                <a:lnTo>
                  <a:pt x="0" y="0"/>
                </a:lnTo>
                <a:lnTo>
                  <a:pt x="0" y="18649613"/>
                </a:lnTo>
                <a:lnTo>
                  <a:pt x="19027136" y="18649613"/>
                </a:lnTo>
                <a:lnTo>
                  <a:pt x="19027136" y="0"/>
                </a:lnTo>
                <a:close/>
              </a:path>
            </a:pathLst>
          </a:custGeom>
          <a:blipFill>
            <a:blip r:embed="rId2">
              <a:alphaModFix amt="26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4"/>
            <a:stretch>
              <a:fillRect l="0" t="0" r="0" b="0"/>
            </a:stretch>
          </a:blipFill>
        </p:spPr>
      </p:sp>
      <p:sp>
        <p:nvSpPr>
          <p:cNvPr name="Freeform 4" id="4"/>
          <p:cNvSpPr/>
          <p:nvPr/>
        </p:nvSpPr>
        <p:spPr>
          <a:xfrm flipH="false" flipV="false" rot="0">
            <a:off x="1028700" y="1942891"/>
            <a:ext cx="7171043" cy="7171043"/>
          </a:xfrm>
          <a:custGeom>
            <a:avLst/>
            <a:gdLst/>
            <a:ahLst/>
            <a:cxnLst/>
            <a:rect r="r" b="b" t="t" l="l"/>
            <a:pathLst>
              <a:path h="7171043" w="7171043">
                <a:moveTo>
                  <a:pt x="0" y="0"/>
                </a:moveTo>
                <a:lnTo>
                  <a:pt x="7171043" y="0"/>
                </a:lnTo>
                <a:lnTo>
                  <a:pt x="7171043" y="7171043"/>
                </a:lnTo>
                <a:lnTo>
                  <a:pt x="0" y="7171043"/>
                </a:lnTo>
                <a:lnTo>
                  <a:pt x="0" y="0"/>
                </a:lnTo>
                <a:close/>
              </a:path>
            </a:pathLst>
          </a:custGeom>
          <a:blipFill>
            <a:blip r:embed="rId5"/>
            <a:stretch>
              <a:fillRect l="0" t="0" r="0" b="0"/>
            </a:stretch>
          </a:blipFill>
        </p:spPr>
      </p:sp>
      <p:sp>
        <p:nvSpPr>
          <p:cNvPr name="Freeform 5" id="5"/>
          <p:cNvSpPr/>
          <p:nvPr/>
        </p:nvSpPr>
        <p:spPr>
          <a:xfrm flipH="false" flipV="false" rot="0">
            <a:off x="9294688" y="1942891"/>
            <a:ext cx="7522649" cy="7171043"/>
          </a:xfrm>
          <a:custGeom>
            <a:avLst/>
            <a:gdLst/>
            <a:ahLst/>
            <a:cxnLst/>
            <a:rect r="r" b="b" t="t" l="l"/>
            <a:pathLst>
              <a:path h="7171043" w="7522649">
                <a:moveTo>
                  <a:pt x="0" y="0"/>
                </a:moveTo>
                <a:lnTo>
                  <a:pt x="7522649" y="0"/>
                </a:lnTo>
                <a:lnTo>
                  <a:pt x="7522649" y="7171043"/>
                </a:lnTo>
                <a:lnTo>
                  <a:pt x="0" y="7171043"/>
                </a:lnTo>
                <a:lnTo>
                  <a:pt x="0" y="0"/>
                </a:lnTo>
                <a:close/>
              </a:path>
            </a:pathLst>
          </a:custGeom>
          <a:blipFill>
            <a:blip r:embed="rId6"/>
            <a:stretch>
              <a:fillRect l="0" t="0" r="0" b="-4903"/>
            </a:stretch>
          </a:blipFill>
        </p:spPr>
      </p:sp>
      <p:grpSp>
        <p:nvGrpSpPr>
          <p:cNvPr name="Group 6" id="6"/>
          <p:cNvGrpSpPr/>
          <p:nvPr/>
        </p:nvGrpSpPr>
        <p:grpSpPr>
          <a:xfrm rot="0">
            <a:off x="317693" y="7200900"/>
            <a:ext cx="2057400" cy="20574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3A31"/>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700"/>
                </a:lnSpc>
              </a:pPr>
              <a:r>
                <a:rPr lang="en-US" sz="1800">
                  <a:solidFill>
                    <a:srgbClr val="FFFFFF"/>
                  </a:solidFill>
                  <a:latin typeface="Open Sans"/>
                </a:rPr>
                <a:t>Actual labels (val_batch2)</a:t>
              </a:r>
            </a:p>
          </p:txBody>
        </p:sp>
      </p:grpSp>
      <p:sp>
        <p:nvSpPr>
          <p:cNvPr name="TextBox 9" id="9"/>
          <p:cNvSpPr txBox="true"/>
          <p:nvPr/>
        </p:nvSpPr>
        <p:spPr>
          <a:xfrm rot="0">
            <a:off x="1028700" y="933450"/>
            <a:ext cx="5622578" cy="619127"/>
          </a:xfrm>
          <a:prstGeom prst="rect">
            <a:avLst/>
          </a:prstGeom>
        </p:spPr>
        <p:txBody>
          <a:bodyPr anchor="t" rtlCol="false" tIns="0" lIns="0" bIns="0" rIns="0">
            <a:spAutoFit/>
          </a:bodyPr>
          <a:lstStyle/>
          <a:p>
            <a:pPr algn="ctr">
              <a:lnSpc>
                <a:spcPts val="5249"/>
              </a:lnSpc>
              <a:spcBef>
                <a:spcPct val="0"/>
              </a:spcBef>
            </a:pPr>
            <a:r>
              <a:rPr lang="en-US" sz="3499">
                <a:solidFill>
                  <a:srgbClr val="FFFFFF"/>
                </a:solidFill>
                <a:latin typeface="Open Sans Bold"/>
              </a:rPr>
              <a:t>Results  on Validation Set</a:t>
            </a:r>
          </a:p>
        </p:txBody>
      </p:sp>
      <p:grpSp>
        <p:nvGrpSpPr>
          <p:cNvPr name="Group 10" id="10"/>
          <p:cNvGrpSpPr/>
          <p:nvPr/>
        </p:nvGrpSpPr>
        <p:grpSpPr>
          <a:xfrm rot="0">
            <a:off x="15498689" y="7200900"/>
            <a:ext cx="2057400" cy="205740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B3A31"/>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2700"/>
                </a:lnSpc>
              </a:pPr>
              <a:r>
                <a:rPr lang="en-US" sz="1800">
                  <a:solidFill>
                    <a:srgbClr val="FFFFFF"/>
                  </a:solidFill>
                  <a:latin typeface="Open Sans"/>
                </a:rPr>
                <a:t>Predictions</a:t>
              </a:r>
            </a:p>
            <a:p>
              <a:pPr algn="ctr">
                <a:lnSpc>
                  <a:spcPts val="2700"/>
                </a:lnSpc>
              </a:pPr>
              <a:r>
                <a:rPr lang="en-US" sz="1800">
                  <a:solidFill>
                    <a:srgbClr val="FFFFFF"/>
                  </a:solidFill>
                  <a:latin typeface="Open Sans"/>
                </a:rPr>
                <a:t>(val_batch2)</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5707186" y="4006167"/>
            <a:ext cx="11552114" cy="2274667"/>
            <a:chOff x="0" y="0"/>
            <a:chExt cx="15402819" cy="3032889"/>
          </a:xfrm>
        </p:grpSpPr>
        <p:sp>
          <p:nvSpPr>
            <p:cNvPr name="TextBox 3" id="3"/>
            <p:cNvSpPr txBox="true"/>
            <p:nvPr/>
          </p:nvSpPr>
          <p:spPr>
            <a:xfrm rot="0">
              <a:off x="3256353" y="2668822"/>
              <a:ext cx="8890113" cy="364067"/>
            </a:xfrm>
            <a:prstGeom prst="rect">
              <a:avLst/>
            </a:prstGeom>
          </p:spPr>
          <p:txBody>
            <a:bodyPr anchor="t" rtlCol="false" tIns="0" lIns="0" bIns="0" rIns="0">
              <a:spAutoFit/>
            </a:bodyPr>
            <a:lstStyle/>
            <a:p>
              <a:pPr algn="ctr" marL="0" indent="0" lvl="0">
                <a:lnSpc>
                  <a:spcPts val="1900"/>
                </a:lnSpc>
                <a:spcBef>
                  <a:spcPct val="0"/>
                </a:spcBef>
              </a:pPr>
              <a:r>
                <a:rPr lang="en-US" sz="2000">
                  <a:solidFill>
                    <a:srgbClr val="000000"/>
                  </a:solidFill>
                  <a:latin typeface="Open Sans"/>
                </a:rPr>
                <a:t>Problem Statement + Objective</a:t>
              </a:r>
            </a:p>
          </p:txBody>
        </p:sp>
        <p:sp>
          <p:nvSpPr>
            <p:cNvPr name="TextBox 4" id="4"/>
            <p:cNvSpPr txBox="true"/>
            <p:nvPr/>
          </p:nvSpPr>
          <p:spPr>
            <a:xfrm rot="0">
              <a:off x="0" y="314325"/>
              <a:ext cx="15402819" cy="1920876"/>
            </a:xfrm>
            <a:prstGeom prst="rect">
              <a:avLst/>
            </a:prstGeom>
          </p:spPr>
          <p:txBody>
            <a:bodyPr anchor="t" rtlCol="false" tIns="0" lIns="0" bIns="0" rIns="0">
              <a:spAutoFit/>
            </a:bodyPr>
            <a:lstStyle/>
            <a:p>
              <a:pPr algn="ctr" marL="0" indent="0" lvl="0">
                <a:lnSpc>
                  <a:spcPts val="9900"/>
                </a:lnSpc>
                <a:spcBef>
                  <a:spcPct val="0"/>
                </a:spcBef>
              </a:pPr>
              <a:r>
                <a:rPr lang="en-US" sz="11000">
                  <a:solidFill>
                    <a:srgbClr val="000000"/>
                  </a:solidFill>
                  <a:latin typeface="Open Sans Bold"/>
                </a:rPr>
                <a:t>Introduction</a:t>
              </a:r>
            </a:p>
          </p:txBody>
        </p:sp>
      </p:grpSp>
      <p:sp>
        <p:nvSpPr>
          <p:cNvPr name="Freeform 5" id="5"/>
          <p:cNvSpPr/>
          <p:nvPr/>
        </p:nvSpPr>
        <p:spPr>
          <a:xfrm flipH="false" flipV="false" rot="0">
            <a:off x="1028700" y="2757598"/>
            <a:ext cx="5461293" cy="4771805"/>
          </a:xfrm>
          <a:custGeom>
            <a:avLst/>
            <a:gdLst/>
            <a:ahLst/>
            <a:cxnLst/>
            <a:rect r="r" b="b" t="t" l="l"/>
            <a:pathLst>
              <a:path h="4771805" w="5461293">
                <a:moveTo>
                  <a:pt x="0" y="0"/>
                </a:moveTo>
                <a:lnTo>
                  <a:pt x="5461293" y="0"/>
                </a:lnTo>
                <a:lnTo>
                  <a:pt x="5461293" y="4771804"/>
                </a:lnTo>
                <a:lnTo>
                  <a:pt x="0" y="47718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4"/>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2"/>
            <a:stretch>
              <a:fillRect l="0" t="0" r="0" b="0"/>
            </a:stretch>
          </a:blipFill>
        </p:spPr>
      </p:sp>
      <p:grpSp>
        <p:nvGrpSpPr>
          <p:cNvPr name="Group 3" id="3"/>
          <p:cNvGrpSpPr/>
          <p:nvPr/>
        </p:nvGrpSpPr>
        <p:grpSpPr>
          <a:xfrm rot="0">
            <a:off x="0" y="3954735"/>
            <a:ext cx="10058016" cy="2377530"/>
            <a:chOff x="0" y="0"/>
            <a:chExt cx="13410688" cy="3170040"/>
          </a:xfrm>
        </p:grpSpPr>
        <p:sp>
          <p:nvSpPr>
            <p:cNvPr name="TextBox 4" id="4"/>
            <p:cNvSpPr txBox="true"/>
            <p:nvPr/>
          </p:nvSpPr>
          <p:spPr>
            <a:xfrm rot="0">
              <a:off x="2835191" y="2805973"/>
              <a:ext cx="7740305" cy="364067"/>
            </a:xfrm>
            <a:prstGeom prst="rect">
              <a:avLst/>
            </a:prstGeom>
          </p:spPr>
          <p:txBody>
            <a:bodyPr anchor="t" rtlCol="false" tIns="0" lIns="0" bIns="0" rIns="0">
              <a:spAutoFit/>
            </a:bodyPr>
            <a:lstStyle/>
            <a:p>
              <a:pPr algn="ctr" marL="0" indent="0" lvl="0">
                <a:lnSpc>
                  <a:spcPts val="1900"/>
                </a:lnSpc>
                <a:spcBef>
                  <a:spcPct val="0"/>
                </a:spcBef>
              </a:pPr>
              <a:r>
                <a:rPr lang="en-US" sz="2000">
                  <a:solidFill>
                    <a:srgbClr val="000000"/>
                  </a:solidFill>
                  <a:latin typeface="Open Sans"/>
                </a:rPr>
                <a:t>Some results generated by my model</a:t>
              </a:r>
            </a:p>
          </p:txBody>
        </p:sp>
        <p:sp>
          <p:nvSpPr>
            <p:cNvPr name="TextBox 5" id="5"/>
            <p:cNvSpPr txBox="true"/>
            <p:nvPr/>
          </p:nvSpPr>
          <p:spPr>
            <a:xfrm rot="0">
              <a:off x="0" y="342900"/>
              <a:ext cx="13410688" cy="2029452"/>
            </a:xfrm>
            <a:prstGeom prst="rect">
              <a:avLst/>
            </a:prstGeom>
          </p:spPr>
          <p:txBody>
            <a:bodyPr anchor="t" rtlCol="false" tIns="0" lIns="0" bIns="0" rIns="0">
              <a:spAutoFit/>
            </a:bodyPr>
            <a:lstStyle/>
            <a:p>
              <a:pPr algn="ctr" marL="0" indent="0" lvl="0">
                <a:lnSpc>
                  <a:spcPts val="10529"/>
                </a:lnSpc>
                <a:spcBef>
                  <a:spcPct val="0"/>
                </a:spcBef>
              </a:pPr>
              <a:r>
                <a:rPr lang="en-US" sz="11699">
                  <a:solidFill>
                    <a:srgbClr val="000000"/>
                  </a:solidFill>
                  <a:latin typeface="Open Sans Bold"/>
                </a:rPr>
                <a:t>Outputs</a:t>
              </a:r>
            </a:p>
          </p:txBody>
        </p:sp>
      </p:grpSp>
      <p:sp>
        <p:nvSpPr>
          <p:cNvPr name="Freeform 6" id="6"/>
          <p:cNvSpPr/>
          <p:nvPr/>
        </p:nvSpPr>
        <p:spPr>
          <a:xfrm flipH="false" flipV="false" rot="0">
            <a:off x="9748370" y="2524063"/>
            <a:ext cx="7510930" cy="5238873"/>
          </a:xfrm>
          <a:custGeom>
            <a:avLst/>
            <a:gdLst/>
            <a:ahLst/>
            <a:cxnLst/>
            <a:rect r="r" b="b" t="t" l="l"/>
            <a:pathLst>
              <a:path h="5238873" w="7510930">
                <a:moveTo>
                  <a:pt x="0" y="0"/>
                </a:moveTo>
                <a:lnTo>
                  <a:pt x="7510930" y="0"/>
                </a:lnTo>
                <a:lnTo>
                  <a:pt x="7510930" y="5238874"/>
                </a:lnTo>
                <a:lnTo>
                  <a:pt x="0" y="52388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55170" y="-82550"/>
            <a:ext cx="10580455" cy="10452100"/>
            <a:chOff x="0" y="0"/>
            <a:chExt cx="3579067" cy="3535649"/>
          </a:xfrm>
        </p:grpSpPr>
        <p:sp>
          <p:nvSpPr>
            <p:cNvPr name="Freeform 3" id="3"/>
            <p:cNvSpPr/>
            <p:nvPr/>
          </p:nvSpPr>
          <p:spPr>
            <a:xfrm flipH="false" flipV="false" rot="0">
              <a:off x="0" y="0"/>
              <a:ext cx="3579068" cy="3535649"/>
            </a:xfrm>
            <a:custGeom>
              <a:avLst/>
              <a:gdLst/>
              <a:ahLst/>
              <a:cxnLst/>
              <a:rect r="r" b="b" t="t" l="l"/>
              <a:pathLst>
                <a:path h="3535649" w="3579068">
                  <a:moveTo>
                    <a:pt x="0" y="0"/>
                  </a:moveTo>
                  <a:lnTo>
                    <a:pt x="3579068" y="0"/>
                  </a:lnTo>
                  <a:lnTo>
                    <a:pt x="3579068" y="3535649"/>
                  </a:lnTo>
                  <a:lnTo>
                    <a:pt x="0" y="3535649"/>
                  </a:lnTo>
                  <a:close/>
                </a:path>
              </a:pathLst>
            </a:custGeom>
            <a:solidFill>
              <a:srgbClr val="D4EDF4"/>
            </a:solidFill>
          </p:spPr>
        </p:sp>
      </p:grpSp>
      <p:grpSp>
        <p:nvGrpSpPr>
          <p:cNvPr name="Group 4" id="4"/>
          <p:cNvGrpSpPr/>
          <p:nvPr/>
        </p:nvGrpSpPr>
        <p:grpSpPr>
          <a:xfrm rot="0">
            <a:off x="17074645" y="9186308"/>
            <a:ext cx="205385" cy="240963"/>
            <a:chOff x="0" y="0"/>
            <a:chExt cx="54093" cy="63464"/>
          </a:xfrm>
        </p:grpSpPr>
        <p:sp>
          <p:nvSpPr>
            <p:cNvPr name="Freeform 5" id="5"/>
            <p:cNvSpPr/>
            <p:nvPr/>
          </p:nvSpPr>
          <p:spPr>
            <a:xfrm flipH="false" flipV="false" rot="0">
              <a:off x="0" y="0"/>
              <a:ext cx="54093" cy="63464"/>
            </a:xfrm>
            <a:custGeom>
              <a:avLst/>
              <a:gdLst/>
              <a:ahLst/>
              <a:cxnLst/>
              <a:rect r="r" b="b" t="t" l="l"/>
              <a:pathLst>
                <a:path h="63464" w="54093">
                  <a:moveTo>
                    <a:pt x="0" y="0"/>
                  </a:moveTo>
                  <a:lnTo>
                    <a:pt x="54093" y="0"/>
                  </a:lnTo>
                  <a:lnTo>
                    <a:pt x="54093" y="63464"/>
                  </a:lnTo>
                  <a:lnTo>
                    <a:pt x="0" y="63464"/>
                  </a:lnTo>
                  <a:close/>
                </a:path>
              </a:pathLst>
            </a:custGeom>
            <a:solidFill>
              <a:srgbClr val="D4EDF4"/>
            </a:solidFill>
          </p:spPr>
        </p:sp>
        <p:sp>
          <p:nvSpPr>
            <p:cNvPr name="TextBox 6" id="6"/>
            <p:cNvSpPr txBox="true"/>
            <p:nvPr/>
          </p:nvSpPr>
          <p:spPr>
            <a:xfrm>
              <a:off x="0" y="-57150"/>
              <a:ext cx="54093" cy="120614"/>
            </a:xfrm>
            <a:prstGeom prst="rect">
              <a:avLst/>
            </a:prstGeom>
          </p:spPr>
          <p:txBody>
            <a:bodyPr anchor="ctr" rtlCol="false" tIns="50800" lIns="50800" bIns="50800" rIns="50800"/>
            <a:lstStyle/>
            <a:p>
              <a:pPr algn="ctr">
                <a:lnSpc>
                  <a:spcPts val="2700"/>
                </a:lnSpc>
              </a:pPr>
            </a:p>
          </p:txBody>
        </p:sp>
      </p:grpSp>
      <p:grpSp>
        <p:nvGrpSpPr>
          <p:cNvPr name="Group 7" id="7"/>
          <p:cNvGrpSpPr/>
          <p:nvPr/>
        </p:nvGrpSpPr>
        <p:grpSpPr>
          <a:xfrm rot="0">
            <a:off x="16596702" y="9397970"/>
            <a:ext cx="178715" cy="68580"/>
            <a:chOff x="0" y="0"/>
            <a:chExt cx="47069" cy="18062"/>
          </a:xfrm>
        </p:grpSpPr>
        <p:sp>
          <p:nvSpPr>
            <p:cNvPr name="Freeform 8" id="8"/>
            <p:cNvSpPr/>
            <p:nvPr/>
          </p:nvSpPr>
          <p:spPr>
            <a:xfrm flipH="false" flipV="false" rot="0">
              <a:off x="0" y="0"/>
              <a:ext cx="47069" cy="18062"/>
            </a:xfrm>
            <a:custGeom>
              <a:avLst/>
              <a:gdLst/>
              <a:ahLst/>
              <a:cxnLst/>
              <a:rect r="r" b="b" t="t" l="l"/>
              <a:pathLst>
                <a:path h="18062" w="47069">
                  <a:moveTo>
                    <a:pt x="0" y="0"/>
                  </a:moveTo>
                  <a:lnTo>
                    <a:pt x="47069" y="0"/>
                  </a:lnTo>
                  <a:lnTo>
                    <a:pt x="47069" y="18062"/>
                  </a:lnTo>
                  <a:lnTo>
                    <a:pt x="0" y="18062"/>
                  </a:lnTo>
                  <a:close/>
                </a:path>
              </a:pathLst>
            </a:custGeom>
            <a:solidFill>
              <a:srgbClr val="D4EDF4"/>
            </a:solidFill>
          </p:spPr>
        </p:sp>
        <p:sp>
          <p:nvSpPr>
            <p:cNvPr name="TextBox 9" id="9"/>
            <p:cNvSpPr txBox="true"/>
            <p:nvPr/>
          </p:nvSpPr>
          <p:spPr>
            <a:xfrm>
              <a:off x="0" y="-57150"/>
              <a:ext cx="47069" cy="75212"/>
            </a:xfrm>
            <a:prstGeom prst="rect">
              <a:avLst/>
            </a:prstGeom>
          </p:spPr>
          <p:txBody>
            <a:bodyPr anchor="ctr" rtlCol="false" tIns="50800" lIns="50800" bIns="50800" rIns="50800"/>
            <a:lstStyle/>
            <a:p>
              <a:pPr algn="ctr">
                <a:lnSpc>
                  <a:spcPts val="2700"/>
                </a:lnSpc>
              </a:pPr>
            </a:p>
          </p:txBody>
        </p:sp>
      </p:grpSp>
      <p:grpSp>
        <p:nvGrpSpPr>
          <p:cNvPr name="Group 10" id="10"/>
          <p:cNvGrpSpPr/>
          <p:nvPr/>
        </p:nvGrpSpPr>
        <p:grpSpPr>
          <a:xfrm rot="0">
            <a:off x="16253802" y="9397970"/>
            <a:ext cx="178715" cy="80010"/>
            <a:chOff x="0" y="0"/>
            <a:chExt cx="47069" cy="21073"/>
          </a:xfrm>
        </p:grpSpPr>
        <p:sp>
          <p:nvSpPr>
            <p:cNvPr name="Freeform 11" id="11"/>
            <p:cNvSpPr/>
            <p:nvPr/>
          </p:nvSpPr>
          <p:spPr>
            <a:xfrm flipH="false" flipV="false" rot="0">
              <a:off x="0" y="0"/>
              <a:ext cx="47069" cy="21073"/>
            </a:xfrm>
            <a:custGeom>
              <a:avLst/>
              <a:gdLst/>
              <a:ahLst/>
              <a:cxnLst/>
              <a:rect r="r" b="b" t="t" l="l"/>
              <a:pathLst>
                <a:path h="21073" w="47069">
                  <a:moveTo>
                    <a:pt x="0" y="0"/>
                  </a:moveTo>
                  <a:lnTo>
                    <a:pt x="47069" y="0"/>
                  </a:lnTo>
                  <a:lnTo>
                    <a:pt x="47069" y="21073"/>
                  </a:lnTo>
                  <a:lnTo>
                    <a:pt x="0" y="21073"/>
                  </a:lnTo>
                  <a:close/>
                </a:path>
              </a:pathLst>
            </a:custGeom>
            <a:solidFill>
              <a:srgbClr val="D4EDF4"/>
            </a:solidFill>
          </p:spPr>
        </p:sp>
        <p:sp>
          <p:nvSpPr>
            <p:cNvPr name="TextBox 12" id="12"/>
            <p:cNvSpPr txBox="true"/>
            <p:nvPr/>
          </p:nvSpPr>
          <p:spPr>
            <a:xfrm>
              <a:off x="0" y="-57150"/>
              <a:ext cx="47069" cy="78223"/>
            </a:xfrm>
            <a:prstGeom prst="rect">
              <a:avLst/>
            </a:prstGeom>
          </p:spPr>
          <p:txBody>
            <a:bodyPr anchor="ctr" rtlCol="false" tIns="50800" lIns="50800" bIns="50800" rIns="50800"/>
            <a:lstStyle/>
            <a:p>
              <a:pPr algn="ctr">
                <a:lnSpc>
                  <a:spcPts val="2700"/>
                </a:lnSpc>
              </a:pPr>
            </a:p>
          </p:txBody>
        </p:sp>
      </p:grpSp>
      <p:grpSp>
        <p:nvGrpSpPr>
          <p:cNvPr name="Group 13" id="13"/>
          <p:cNvGrpSpPr/>
          <p:nvPr/>
        </p:nvGrpSpPr>
        <p:grpSpPr>
          <a:xfrm rot="0">
            <a:off x="16417988" y="9397970"/>
            <a:ext cx="178715" cy="47625"/>
            <a:chOff x="0" y="0"/>
            <a:chExt cx="47069" cy="12543"/>
          </a:xfrm>
        </p:grpSpPr>
        <p:sp>
          <p:nvSpPr>
            <p:cNvPr name="Freeform 14" id="14"/>
            <p:cNvSpPr/>
            <p:nvPr/>
          </p:nvSpPr>
          <p:spPr>
            <a:xfrm flipH="false" flipV="false" rot="0">
              <a:off x="0" y="0"/>
              <a:ext cx="47069" cy="12543"/>
            </a:xfrm>
            <a:custGeom>
              <a:avLst/>
              <a:gdLst/>
              <a:ahLst/>
              <a:cxnLst/>
              <a:rect r="r" b="b" t="t" l="l"/>
              <a:pathLst>
                <a:path h="12543" w="47069">
                  <a:moveTo>
                    <a:pt x="0" y="0"/>
                  </a:moveTo>
                  <a:lnTo>
                    <a:pt x="47069" y="0"/>
                  </a:lnTo>
                  <a:lnTo>
                    <a:pt x="47069" y="12543"/>
                  </a:lnTo>
                  <a:lnTo>
                    <a:pt x="0" y="12543"/>
                  </a:lnTo>
                  <a:close/>
                </a:path>
              </a:pathLst>
            </a:custGeom>
            <a:solidFill>
              <a:srgbClr val="D4EDF4"/>
            </a:solidFill>
          </p:spPr>
        </p:sp>
        <p:sp>
          <p:nvSpPr>
            <p:cNvPr name="TextBox 15" id="15"/>
            <p:cNvSpPr txBox="true"/>
            <p:nvPr/>
          </p:nvSpPr>
          <p:spPr>
            <a:xfrm>
              <a:off x="0" y="-57150"/>
              <a:ext cx="47069" cy="69693"/>
            </a:xfrm>
            <a:prstGeom prst="rect">
              <a:avLst/>
            </a:prstGeom>
          </p:spPr>
          <p:txBody>
            <a:bodyPr anchor="ctr" rtlCol="false" tIns="50800" lIns="50800" bIns="50800" rIns="50800"/>
            <a:lstStyle/>
            <a:p>
              <a:pPr algn="ctr">
                <a:lnSpc>
                  <a:spcPts val="2700"/>
                </a:lnSpc>
              </a:pPr>
            </a:p>
          </p:txBody>
        </p:sp>
      </p:grpSp>
      <p:grpSp>
        <p:nvGrpSpPr>
          <p:cNvPr name="Group 16" id="16"/>
          <p:cNvGrpSpPr/>
          <p:nvPr/>
        </p:nvGrpSpPr>
        <p:grpSpPr>
          <a:xfrm rot="0">
            <a:off x="16985287" y="9186308"/>
            <a:ext cx="178715" cy="80010"/>
            <a:chOff x="0" y="0"/>
            <a:chExt cx="47069" cy="21073"/>
          </a:xfrm>
        </p:grpSpPr>
        <p:sp>
          <p:nvSpPr>
            <p:cNvPr name="Freeform 17" id="17"/>
            <p:cNvSpPr/>
            <p:nvPr/>
          </p:nvSpPr>
          <p:spPr>
            <a:xfrm flipH="false" flipV="false" rot="0">
              <a:off x="0" y="0"/>
              <a:ext cx="47069" cy="21073"/>
            </a:xfrm>
            <a:custGeom>
              <a:avLst/>
              <a:gdLst/>
              <a:ahLst/>
              <a:cxnLst/>
              <a:rect r="r" b="b" t="t" l="l"/>
              <a:pathLst>
                <a:path h="21073" w="47069">
                  <a:moveTo>
                    <a:pt x="0" y="0"/>
                  </a:moveTo>
                  <a:lnTo>
                    <a:pt x="47069" y="0"/>
                  </a:lnTo>
                  <a:lnTo>
                    <a:pt x="47069" y="21073"/>
                  </a:lnTo>
                  <a:lnTo>
                    <a:pt x="0" y="21073"/>
                  </a:lnTo>
                  <a:close/>
                </a:path>
              </a:pathLst>
            </a:custGeom>
            <a:solidFill>
              <a:srgbClr val="D4EDF4"/>
            </a:solidFill>
          </p:spPr>
        </p:sp>
        <p:sp>
          <p:nvSpPr>
            <p:cNvPr name="TextBox 18" id="18"/>
            <p:cNvSpPr txBox="true"/>
            <p:nvPr/>
          </p:nvSpPr>
          <p:spPr>
            <a:xfrm>
              <a:off x="0" y="-57150"/>
              <a:ext cx="47069" cy="78223"/>
            </a:xfrm>
            <a:prstGeom prst="rect">
              <a:avLst/>
            </a:prstGeom>
          </p:spPr>
          <p:txBody>
            <a:bodyPr anchor="ctr" rtlCol="false" tIns="50800" lIns="50800" bIns="50800" rIns="50800"/>
            <a:lstStyle/>
            <a:p>
              <a:pPr algn="ctr">
                <a:lnSpc>
                  <a:spcPts val="2700"/>
                </a:lnSpc>
              </a:pPr>
            </a:p>
          </p:txBody>
        </p:sp>
      </p:grpSp>
      <p:grpSp>
        <p:nvGrpSpPr>
          <p:cNvPr name="Group 19" id="19"/>
          <p:cNvGrpSpPr/>
          <p:nvPr/>
        </p:nvGrpSpPr>
        <p:grpSpPr>
          <a:xfrm rot="0">
            <a:off x="17034817" y="9258300"/>
            <a:ext cx="178715" cy="80010"/>
            <a:chOff x="0" y="0"/>
            <a:chExt cx="47069" cy="21073"/>
          </a:xfrm>
        </p:grpSpPr>
        <p:sp>
          <p:nvSpPr>
            <p:cNvPr name="Freeform 20" id="20"/>
            <p:cNvSpPr/>
            <p:nvPr/>
          </p:nvSpPr>
          <p:spPr>
            <a:xfrm flipH="false" flipV="false" rot="0">
              <a:off x="0" y="0"/>
              <a:ext cx="47069" cy="21073"/>
            </a:xfrm>
            <a:custGeom>
              <a:avLst/>
              <a:gdLst/>
              <a:ahLst/>
              <a:cxnLst/>
              <a:rect r="r" b="b" t="t" l="l"/>
              <a:pathLst>
                <a:path h="21073" w="47069">
                  <a:moveTo>
                    <a:pt x="0" y="0"/>
                  </a:moveTo>
                  <a:lnTo>
                    <a:pt x="47069" y="0"/>
                  </a:lnTo>
                  <a:lnTo>
                    <a:pt x="47069" y="21073"/>
                  </a:lnTo>
                  <a:lnTo>
                    <a:pt x="0" y="21073"/>
                  </a:lnTo>
                  <a:close/>
                </a:path>
              </a:pathLst>
            </a:custGeom>
            <a:solidFill>
              <a:srgbClr val="D4EDF4"/>
            </a:solidFill>
          </p:spPr>
        </p:sp>
        <p:sp>
          <p:nvSpPr>
            <p:cNvPr name="TextBox 21" id="21"/>
            <p:cNvSpPr txBox="true"/>
            <p:nvPr/>
          </p:nvSpPr>
          <p:spPr>
            <a:xfrm>
              <a:off x="0" y="-57150"/>
              <a:ext cx="47069" cy="78223"/>
            </a:xfrm>
            <a:prstGeom prst="rect">
              <a:avLst/>
            </a:prstGeom>
          </p:spPr>
          <p:txBody>
            <a:bodyPr anchor="ctr" rtlCol="false" tIns="50800" lIns="50800" bIns="50800" rIns="50800"/>
            <a:lstStyle/>
            <a:p>
              <a:pPr algn="ctr">
                <a:lnSpc>
                  <a:spcPts val="2700"/>
                </a:lnSpc>
              </a:pPr>
            </a:p>
          </p:txBody>
        </p:sp>
      </p:grpSp>
      <p:grpSp>
        <p:nvGrpSpPr>
          <p:cNvPr name="Group 22" id="22"/>
          <p:cNvGrpSpPr/>
          <p:nvPr/>
        </p:nvGrpSpPr>
        <p:grpSpPr>
          <a:xfrm rot="0">
            <a:off x="16856102" y="9392255"/>
            <a:ext cx="178715" cy="47625"/>
            <a:chOff x="0" y="0"/>
            <a:chExt cx="47069" cy="12543"/>
          </a:xfrm>
        </p:grpSpPr>
        <p:sp>
          <p:nvSpPr>
            <p:cNvPr name="Freeform 23" id="23"/>
            <p:cNvSpPr/>
            <p:nvPr/>
          </p:nvSpPr>
          <p:spPr>
            <a:xfrm flipH="false" flipV="false" rot="0">
              <a:off x="0" y="0"/>
              <a:ext cx="47069" cy="12543"/>
            </a:xfrm>
            <a:custGeom>
              <a:avLst/>
              <a:gdLst/>
              <a:ahLst/>
              <a:cxnLst/>
              <a:rect r="r" b="b" t="t" l="l"/>
              <a:pathLst>
                <a:path h="12543" w="47069">
                  <a:moveTo>
                    <a:pt x="0" y="0"/>
                  </a:moveTo>
                  <a:lnTo>
                    <a:pt x="47069" y="0"/>
                  </a:lnTo>
                  <a:lnTo>
                    <a:pt x="47069" y="12543"/>
                  </a:lnTo>
                  <a:lnTo>
                    <a:pt x="0" y="12543"/>
                  </a:lnTo>
                  <a:close/>
                </a:path>
              </a:pathLst>
            </a:custGeom>
            <a:solidFill>
              <a:srgbClr val="D4EDF4"/>
            </a:solidFill>
          </p:spPr>
        </p:sp>
        <p:sp>
          <p:nvSpPr>
            <p:cNvPr name="TextBox 24" id="24"/>
            <p:cNvSpPr txBox="true"/>
            <p:nvPr/>
          </p:nvSpPr>
          <p:spPr>
            <a:xfrm>
              <a:off x="0" y="-57150"/>
              <a:ext cx="47069" cy="69693"/>
            </a:xfrm>
            <a:prstGeom prst="rect">
              <a:avLst/>
            </a:prstGeom>
          </p:spPr>
          <p:txBody>
            <a:bodyPr anchor="ctr" rtlCol="false" tIns="50800" lIns="50800" bIns="50800" rIns="50800"/>
            <a:lstStyle/>
            <a:p>
              <a:pPr algn="ctr">
                <a:lnSpc>
                  <a:spcPts val="2700"/>
                </a:lnSpc>
              </a:pPr>
            </a:p>
          </p:txBody>
        </p:sp>
      </p:grpSp>
      <p:grpSp>
        <p:nvGrpSpPr>
          <p:cNvPr name="Group 25" id="25"/>
          <p:cNvGrpSpPr/>
          <p:nvPr/>
        </p:nvGrpSpPr>
        <p:grpSpPr>
          <a:xfrm rot="0">
            <a:off x="16884979" y="9432260"/>
            <a:ext cx="69153" cy="47625"/>
            <a:chOff x="0" y="0"/>
            <a:chExt cx="18213" cy="12543"/>
          </a:xfrm>
        </p:grpSpPr>
        <p:sp>
          <p:nvSpPr>
            <p:cNvPr name="Freeform 26" id="26"/>
            <p:cNvSpPr/>
            <p:nvPr/>
          </p:nvSpPr>
          <p:spPr>
            <a:xfrm flipH="false" flipV="false" rot="0">
              <a:off x="0" y="0"/>
              <a:ext cx="18213" cy="12543"/>
            </a:xfrm>
            <a:custGeom>
              <a:avLst/>
              <a:gdLst/>
              <a:ahLst/>
              <a:cxnLst/>
              <a:rect r="r" b="b" t="t" l="l"/>
              <a:pathLst>
                <a:path h="12543" w="18213">
                  <a:moveTo>
                    <a:pt x="0" y="0"/>
                  </a:moveTo>
                  <a:lnTo>
                    <a:pt x="18213" y="0"/>
                  </a:lnTo>
                  <a:lnTo>
                    <a:pt x="18213" y="12543"/>
                  </a:lnTo>
                  <a:lnTo>
                    <a:pt x="0" y="12543"/>
                  </a:lnTo>
                  <a:close/>
                </a:path>
              </a:pathLst>
            </a:custGeom>
            <a:solidFill>
              <a:srgbClr val="D4EDF4"/>
            </a:solidFill>
          </p:spPr>
        </p:sp>
        <p:sp>
          <p:nvSpPr>
            <p:cNvPr name="TextBox 27" id="27"/>
            <p:cNvSpPr txBox="true"/>
            <p:nvPr/>
          </p:nvSpPr>
          <p:spPr>
            <a:xfrm>
              <a:off x="0" y="-57150"/>
              <a:ext cx="18213" cy="69693"/>
            </a:xfrm>
            <a:prstGeom prst="rect">
              <a:avLst/>
            </a:prstGeom>
          </p:spPr>
          <p:txBody>
            <a:bodyPr anchor="ctr" rtlCol="false" tIns="50800" lIns="50800" bIns="50800" rIns="50800"/>
            <a:lstStyle/>
            <a:p>
              <a:pPr algn="ctr">
                <a:lnSpc>
                  <a:spcPts val="2700"/>
                </a:lnSpc>
              </a:pPr>
            </a:p>
          </p:txBody>
        </p:sp>
      </p:grpSp>
      <p:grpSp>
        <p:nvGrpSpPr>
          <p:cNvPr name="Group 28" id="28"/>
          <p:cNvGrpSpPr/>
          <p:nvPr/>
        </p:nvGrpSpPr>
        <p:grpSpPr>
          <a:xfrm rot="0">
            <a:off x="16791947" y="9392255"/>
            <a:ext cx="47625" cy="47625"/>
            <a:chOff x="0" y="0"/>
            <a:chExt cx="12543" cy="12543"/>
          </a:xfrm>
        </p:grpSpPr>
        <p:sp>
          <p:nvSpPr>
            <p:cNvPr name="Freeform 29" id="29"/>
            <p:cNvSpPr/>
            <p:nvPr/>
          </p:nvSpPr>
          <p:spPr>
            <a:xfrm flipH="false" flipV="false" rot="0">
              <a:off x="0" y="0"/>
              <a:ext cx="12543" cy="12543"/>
            </a:xfrm>
            <a:custGeom>
              <a:avLst/>
              <a:gdLst/>
              <a:ahLst/>
              <a:cxnLst/>
              <a:rect r="r" b="b" t="t" l="l"/>
              <a:pathLst>
                <a:path h="12543" w="12543">
                  <a:moveTo>
                    <a:pt x="0" y="0"/>
                  </a:moveTo>
                  <a:lnTo>
                    <a:pt x="12543" y="0"/>
                  </a:lnTo>
                  <a:lnTo>
                    <a:pt x="12543" y="12543"/>
                  </a:lnTo>
                  <a:lnTo>
                    <a:pt x="0" y="12543"/>
                  </a:lnTo>
                  <a:close/>
                </a:path>
              </a:pathLst>
            </a:custGeom>
            <a:solidFill>
              <a:srgbClr val="D4EDF4"/>
            </a:solidFill>
          </p:spPr>
        </p:sp>
        <p:sp>
          <p:nvSpPr>
            <p:cNvPr name="TextBox 30" id="30"/>
            <p:cNvSpPr txBox="true"/>
            <p:nvPr/>
          </p:nvSpPr>
          <p:spPr>
            <a:xfrm>
              <a:off x="0" y="-57150"/>
              <a:ext cx="12543" cy="69693"/>
            </a:xfrm>
            <a:prstGeom prst="rect">
              <a:avLst/>
            </a:prstGeom>
          </p:spPr>
          <p:txBody>
            <a:bodyPr anchor="ctr" rtlCol="false" tIns="50800" lIns="50800" bIns="50800" rIns="50800"/>
            <a:lstStyle/>
            <a:p>
              <a:pPr algn="ctr">
                <a:lnSpc>
                  <a:spcPts val="2700"/>
                </a:lnSpc>
              </a:pPr>
            </a:p>
          </p:txBody>
        </p:sp>
      </p:grpSp>
      <p:grpSp>
        <p:nvGrpSpPr>
          <p:cNvPr name="Group 31" id="31"/>
          <p:cNvGrpSpPr/>
          <p:nvPr/>
        </p:nvGrpSpPr>
        <p:grpSpPr>
          <a:xfrm rot="0">
            <a:off x="16624307" y="9430355"/>
            <a:ext cx="167640" cy="47625"/>
            <a:chOff x="0" y="0"/>
            <a:chExt cx="44152" cy="12543"/>
          </a:xfrm>
        </p:grpSpPr>
        <p:sp>
          <p:nvSpPr>
            <p:cNvPr name="Freeform 32" id="32"/>
            <p:cNvSpPr/>
            <p:nvPr/>
          </p:nvSpPr>
          <p:spPr>
            <a:xfrm flipH="false" flipV="false" rot="0">
              <a:off x="0" y="0"/>
              <a:ext cx="44152" cy="12543"/>
            </a:xfrm>
            <a:custGeom>
              <a:avLst/>
              <a:gdLst/>
              <a:ahLst/>
              <a:cxnLst/>
              <a:rect r="r" b="b" t="t" l="l"/>
              <a:pathLst>
                <a:path h="12543" w="44152">
                  <a:moveTo>
                    <a:pt x="0" y="0"/>
                  </a:moveTo>
                  <a:lnTo>
                    <a:pt x="44152" y="0"/>
                  </a:lnTo>
                  <a:lnTo>
                    <a:pt x="44152" y="12543"/>
                  </a:lnTo>
                  <a:lnTo>
                    <a:pt x="0" y="12543"/>
                  </a:lnTo>
                  <a:close/>
                </a:path>
              </a:pathLst>
            </a:custGeom>
            <a:solidFill>
              <a:srgbClr val="D4EDF4"/>
            </a:solidFill>
          </p:spPr>
        </p:sp>
        <p:sp>
          <p:nvSpPr>
            <p:cNvPr name="TextBox 33" id="33"/>
            <p:cNvSpPr txBox="true"/>
            <p:nvPr/>
          </p:nvSpPr>
          <p:spPr>
            <a:xfrm>
              <a:off x="0" y="-57150"/>
              <a:ext cx="44152" cy="69693"/>
            </a:xfrm>
            <a:prstGeom prst="rect">
              <a:avLst/>
            </a:prstGeom>
          </p:spPr>
          <p:txBody>
            <a:bodyPr anchor="ctr" rtlCol="false" tIns="50800" lIns="50800" bIns="50800" rIns="50800"/>
            <a:lstStyle/>
            <a:p>
              <a:pPr algn="ctr">
                <a:lnSpc>
                  <a:spcPts val="2700"/>
                </a:lnSpc>
              </a:pPr>
            </a:p>
          </p:txBody>
        </p:sp>
      </p:grpSp>
      <p:grpSp>
        <p:nvGrpSpPr>
          <p:cNvPr name="Group 34" id="34"/>
          <p:cNvGrpSpPr/>
          <p:nvPr/>
        </p:nvGrpSpPr>
        <p:grpSpPr>
          <a:xfrm rot="0">
            <a:off x="16044252" y="9392255"/>
            <a:ext cx="47625" cy="47625"/>
            <a:chOff x="0" y="0"/>
            <a:chExt cx="12543" cy="12543"/>
          </a:xfrm>
        </p:grpSpPr>
        <p:sp>
          <p:nvSpPr>
            <p:cNvPr name="Freeform 35" id="35"/>
            <p:cNvSpPr/>
            <p:nvPr/>
          </p:nvSpPr>
          <p:spPr>
            <a:xfrm flipH="false" flipV="false" rot="0">
              <a:off x="0" y="0"/>
              <a:ext cx="12543" cy="12543"/>
            </a:xfrm>
            <a:custGeom>
              <a:avLst/>
              <a:gdLst/>
              <a:ahLst/>
              <a:cxnLst/>
              <a:rect r="r" b="b" t="t" l="l"/>
              <a:pathLst>
                <a:path h="12543" w="12543">
                  <a:moveTo>
                    <a:pt x="0" y="0"/>
                  </a:moveTo>
                  <a:lnTo>
                    <a:pt x="12543" y="0"/>
                  </a:lnTo>
                  <a:lnTo>
                    <a:pt x="12543" y="12543"/>
                  </a:lnTo>
                  <a:lnTo>
                    <a:pt x="0" y="12543"/>
                  </a:lnTo>
                  <a:close/>
                </a:path>
              </a:pathLst>
            </a:custGeom>
            <a:solidFill>
              <a:srgbClr val="D4EDF4"/>
            </a:solidFill>
          </p:spPr>
        </p:sp>
        <p:sp>
          <p:nvSpPr>
            <p:cNvPr name="TextBox 36" id="36"/>
            <p:cNvSpPr txBox="true"/>
            <p:nvPr/>
          </p:nvSpPr>
          <p:spPr>
            <a:xfrm>
              <a:off x="0" y="-57150"/>
              <a:ext cx="12543" cy="69693"/>
            </a:xfrm>
            <a:prstGeom prst="rect">
              <a:avLst/>
            </a:prstGeom>
          </p:spPr>
          <p:txBody>
            <a:bodyPr anchor="ctr" rtlCol="false" tIns="50800" lIns="50800" bIns="50800" rIns="50800"/>
            <a:lstStyle/>
            <a:p>
              <a:pPr algn="ctr">
                <a:lnSpc>
                  <a:spcPts val="2700"/>
                </a:lnSpc>
              </a:pPr>
            </a:p>
          </p:txBody>
        </p:sp>
      </p:grpSp>
      <p:grpSp>
        <p:nvGrpSpPr>
          <p:cNvPr name="Group 37" id="37"/>
          <p:cNvGrpSpPr/>
          <p:nvPr/>
        </p:nvGrpSpPr>
        <p:grpSpPr>
          <a:xfrm rot="0">
            <a:off x="16139502" y="9406543"/>
            <a:ext cx="47625" cy="47625"/>
            <a:chOff x="0" y="0"/>
            <a:chExt cx="12543" cy="12543"/>
          </a:xfrm>
        </p:grpSpPr>
        <p:sp>
          <p:nvSpPr>
            <p:cNvPr name="Freeform 38" id="38"/>
            <p:cNvSpPr/>
            <p:nvPr/>
          </p:nvSpPr>
          <p:spPr>
            <a:xfrm flipH="false" flipV="false" rot="0">
              <a:off x="0" y="0"/>
              <a:ext cx="12543" cy="12543"/>
            </a:xfrm>
            <a:custGeom>
              <a:avLst/>
              <a:gdLst/>
              <a:ahLst/>
              <a:cxnLst/>
              <a:rect r="r" b="b" t="t" l="l"/>
              <a:pathLst>
                <a:path h="12543" w="12543">
                  <a:moveTo>
                    <a:pt x="0" y="0"/>
                  </a:moveTo>
                  <a:lnTo>
                    <a:pt x="12543" y="0"/>
                  </a:lnTo>
                  <a:lnTo>
                    <a:pt x="12543" y="12543"/>
                  </a:lnTo>
                  <a:lnTo>
                    <a:pt x="0" y="12543"/>
                  </a:lnTo>
                  <a:close/>
                </a:path>
              </a:pathLst>
            </a:custGeom>
            <a:solidFill>
              <a:srgbClr val="D4EDF4"/>
            </a:solidFill>
          </p:spPr>
        </p:sp>
        <p:sp>
          <p:nvSpPr>
            <p:cNvPr name="TextBox 39" id="39"/>
            <p:cNvSpPr txBox="true"/>
            <p:nvPr/>
          </p:nvSpPr>
          <p:spPr>
            <a:xfrm>
              <a:off x="0" y="-57150"/>
              <a:ext cx="12543" cy="69693"/>
            </a:xfrm>
            <a:prstGeom prst="rect">
              <a:avLst/>
            </a:prstGeom>
          </p:spPr>
          <p:txBody>
            <a:bodyPr anchor="ctr" rtlCol="false" tIns="50800" lIns="50800" bIns="50800" rIns="50800"/>
            <a:lstStyle/>
            <a:p>
              <a:pPr algn="ctr">
                <a:lnSpc>
                  <a:spcPts val="2700"/>
                </a:lnSpc>
              </a:pPr>
            </a:p>
          </p:txBody>
        </p:sp>
      </p:grpSp>
      <p:sp>
        <p:nvSpPr>
          <p:cNvPr name="Freeform 40" id="40"/>
          <p:cNvSpPr/>
          <p:nvPr/>
        </p:nvSpPr>
        <p:spPr>
          <a:xfrm flipH="false" flipV="false" rot="0">
            <a:off x="1028700" y="3291317"/>
            <a:ext cx="5934996" cy="5934996"/>
          </a:xfrm>
          <a:custGeom>
            <a:avLst/>
            <a:gdLst/>
            <a:ahLst/>
            <a:cxnLst/>
            <a:rect r="r" b="b" t="t" l="l"/>
            <a:pathLst>
              <a:path h="5934996" w="5934996">
                <a:moveTo>
                  <a:pt x="0" y="0"/>
                </a:moveTo>
                <a:lnTo>
                  <a:pt x="5934996" y="0"/>
                </a:lnTo>
                <a:lnTo>
                  <a:pt x="5934996" y="5934996"/>
                </a:lnTo>
                <a:lnTo>
                  <a:pt x="0" y="5934996"/>
                </a:lnTo>
                <a:lnTo>
                  <a:pt x="0" y="0"/>
                </a:lnTo>
                <a:close/>
              </a:path>
            </a:pathLst>
          </a:custGeom>
          <a:blipFill>
            <a:blip r:embed="rId2"/>
            <a:stretch>
              <a:fillRect l="0" t="0" r="0" b="0"/>
            </a:stretch>
          </a:blipFill>
        </p:spPr>
      </p:sp>
      <p:sp>
        <p:nvSpPr>
          <p:cNvPr name="Freeform 41" id="41"/>
          <p:cNvSpPr/>
          <p:nvPr/>
        </p:nvSpPr>
        <p:spPr>
          <a:xfrm flipH="false" flipV="false" rot="0">
            <a:off x="8865249" y="1767482"/>
            <a:ext cx="7802873" cy="7802873"/>
          </a:xfrm>
          <a:custGeom>
            <a:avLst/>
            <a:gdLst/>
            <a:ahLst/>
            <a:cxnLst/>
            <a:rect r="r" b="b" t="t" l="l"/>
            <a:pathLst>
              <a:path h="7802873" w="7802873">
                <a:moveTo>
                  <a:pt x="0" y="0"/>
                </a:moveTo>
                <a:lnTo>
                  <a:pt x="7802873" y="0"/>
                </a:lnTo>
                <a:lnTo>
                  <a:pt x="7802873" y="7802873"/>
                </a:lnTo>
                <a:lnTo>
                  <a:pt x="0" y="7802873"/>
                </a:lnTo>
                <a:lnTo>
                  <a:pt x="0" y="0"/>
                </a:lnTo>
                <a:close/>
              </a:path>
            </a:pathLst>
          </a:custGeom>
          <a:blipFill>
            <a:blip r:embed="rId3"/>
            <a:stretch>
              <a:fillRect l="0" t="0" r="0" b="0"/>
            </a:stretch>
          </a:blipFill>
        </p:spPr>
      </p:sp>
      <p:sp>
        <p:nvSpPr>
          <p:cNvPr name="TextBox 42" id="42"/>
          <p:cNvSpPr txBox="true"/>
          <p:nvPr/>
        </p:nvSpPr>
        <p:spPr>
          <a:xfrm rot="0">
            <a:off x="1028700" y="1190625"/>
            <a:ext cx="3764185" cy="1198133"/>
          </a:xfrm>
          <a:prstGeom prst="rect">
            <a:avLst/>
          </a:prstGeom>
        </p:spPr>
        <p:txBody>
          <a:bodyPr anchor="t" rtlCol="false" tIns="0" lIns="0" bIns="0" rIns="0">
            <a:spAutoFit/>
          </a:bodyPr>
          <a:lstStyle/>
          <a:p>
            <a:pPr algn="l">
              <a:lnSpc>
                <a:spcPts val="9020"/>
              </a:lnSpc>
            </a:pPr>
            <a:r>
              <a:rPr lang="en-US" sz="9020">
                <a:solidFill>
                  <a:srgbClr val="1078DB"/>
                </a:solidFill>
                <a:latin typeface="Bebas Neue Bold"/>
              </a:rPr>
              <a:t>Output </a:t>
            </a:r>
            <a:r>
              <a:rPr lang="en-US" sz="9020">
                <a:solidFill>
                  <a:srgbClr val="1078DB"/>
                </a:solidFill>
                <a:latin typeface="Bebas Neue Bold"/>
              </a:rPr>
              <a:t>01</a:t>
            </a:r>
          </a:p>
        </p:txBody>
      </p:sp>
      <p:sp>
        <p:nvSpPr>
          <p:cNvPr name="TextBox 43" id="43"/>
          <p:cNvSpPr txBox="true"/>
          <p:nvPr/>
        </p:nvSpPr>
        <p:spPr>
          <a:xfrm rot="0">
            <a:off x="1028700" y="2650832"/>
            <a:ext cx="4487760" cy="437505"/>
          </a:xfrm>
          <a:prstGeom prst="rect">
            <a:avLst/>
          </a:prstGeom>
        </p:spPr>
        <p:txBody>
          <a:bodyPr anchor="t" rtlCol="false" tIns="0" lIns="0" bIns="0" rIns="0">
            <a:spAutoFit/>
          </a:bodyPr>
          <a:lstStyle/>
          <a:p>
            <a:pPr algn="l">
              <a:lnSpc>
                <a:spcPts val="3441"/>
              </a:lnSpc>
            </a:pPr>
            <a:r>
              <a:rPr lang="en-US" sz="2941" spc="55">
                <a:solidFill>
                  <a:srgbClr val="000000"/>
                </a:solidFill>
                <a:latin typeface="Open Sans Bold"/>
              </a:rPr>
              <a:t>Input Image</a:t>
            </a:r>
          </a:p>
        </p:txBody>
      </p:sp>
      <p:sp>
        <p:nvSpPr>
          <p:cNvPr name="TextBox 44" id="44"/>
          <p:cNvSpPr txBox="true"/>
          <p:nvPr/>
        </p:nvSpPr>
        <p:spPr>
          <a:xfrm rot="0">
            <a:off x="8849450" y="1038225"/>
            <a:ext cx="4487760" cy="437505"/>
          </a:xfrm>
          <a:prstGeom prst="rect">
            <a:avLst/>
          </a:prstGeom>
        </p:spPr>
        <p:txBody>
          <a:bodyPr anchor="t" rtlCol="false" tIns="0" lIns="0" bIns="0" rIns="0">
            <a:spAutoFit/>
          </a:bodyPr>
          <a:lstStyle/>
          <a:p>
            <a:pPr algn="l">
              <a:lnSpc>
                <a:spcPts val="3441"/>
              </a:lnSpc>
            </a:pPr>
            <a:r>
              <a:rPr lang="en-US" sz="2941" spc="55">
                <a:solidFill>
                  <a:srgbClr val="000000"/>
                </a:solidFill>
                <a:latin typeface="Open Sans Bold"/>
              </a:rPr>
              <a:t>Model Prediction</a:t>
            </a:r>
          </a:p>
        </p:txBody>
      </p:sp>
      <p:sp>
        <p:nvSpPr>
          <p:cNvPr name="Freeform 45" id="45"/>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4"/>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755170" y="-82550"/>
            <a:ext cx="10580455" cy="10452100"/>
            <a:chOff x="0" y="0"/>
            <a:chExt cx="3579067" cy="3535649"/>
          </a:xfrm>
        </p:grpSpPr>
        <p:sp>
          <p:nvSpPr>
            <p:cNvPr name="Freeform 3" id="3"/>
            <p:cNvSpPr/>
            <p:nvPr/>
          </p:nvSpPr>
          <p:spPr>
            <a:xfrm flipH="false" flipV="false" rot="0">
              <a:off x="0" y="0"/>
              <a:ext cx="3579068" cy="3535649"/>
            </a:xfrm>
            <a:custGeom>
              <a:avLst/>
              <a:gdLst/>
              <a:ahLst/>
              <a:cxnLst/>
              <a:rect r="r" b="b" t="t" l="l"/>
              <a:pathLst>
                <a:path h="3535649" w="3579068">
                  <a:moveTo>
                    <a:pt x="0" y="0"/>
                  </a:moveTo>
                  <a:lnTo>
                    <a:pt x="3579068" y="0"/>
                  </a:lnTo>
                  <a:lnTo>
                    <a:pt x="3579068" y="3535649"/>
                  </a:lnTo>
                  <a:lnTo>
                    <a:pt x="0" y="3535649"/>
                  </a:lnTo>
                  <a:close/>
                </a:path>
              </a:pathLst>
            </a:custGeom>
            <a:solidFill>
              <a:srgbClr val="D4EDF4"/>
            </a:solidFill>
          </p:spPr>
        </p:sp>
      </p:grpSp>
      <p:grpSp>
        <p:nvGrpSpPr>
          <p:cNvPr name="Group 4" id="4"/>
          <p:cNvGrpSpPr/>
          <p:nvPr/>
        </p:nvGrpSpPr>
        <p:grpSpPr>
          <a:xfrm rot="0">
            <a:off x="17074645" y="9186308"/>
            <a:ext cx="205385" cy="240963"/>
            <a:chOff x="0" y="0"/>
            <a:chExt cx="54093" cy="63464"/>
          </a:xfrm>
        </p:grpSpPr>
        <p:sp>
          <p:nvSpPr>
            <p:cNvPr name="Freeform 5" id="5"/>
            <p:cNvSpPr/>
            <p:nvPr/>
          </p:nvSpPr>
          <p:spPr>
            <a:xfrm flipH="false" flipV="false" rot="0">
              <a:off x="0" y="0"/>
              <a:ext cx="54093" cy="63464"/>
            </a:xfrm>
            <a:custGeom>
              <a:avLst/>
              <a:gdLst/>
              <a:ahLst/>
              <a:cxnLst/>
              <a:rect r="r" b="b" t="t" l="l"/>
              <a:pathLst>
                <a:path h="63464" w="54093">
                  <a:moveTo>
                    <a:pt x="0" y="0"/>
                  </a:moveTo>
                  <a:lnTo>
                    <a:pt x="54093" y="0"/>
                  </a:lnTo>
                  <a:lnTo>
                    <a:pt x="54093" y="63464"/>
                  </a:lnTo>
                  <a:lnTo>
                    <a:pt x="0" y="63464"/>
                  </a:lnTo>
                  <a:close/>
                </a:path>
              </a:pathLst>
            </a:custGeom>
            <a:solidFill>
              <a:srgbClr val="D4EDF4"/>
            </a:solidFill>
          </p:spPr>
        </p:sp>
        <p:sp>
          <p:nvSpPr>
            <p:cNvPr name="TextBox 6" id="6"/>
            <p:cNvSpPr txBox="true"/>
            <p:nvPr/>
          </p:nvSpPr>
          <p:spPr>
            <a:xfrm>
              <a:off x="0" y="-57150"/>
              <a:ext cx="54093" cy="120614"/>
            </a:xfrm>
            <a:prstGeom prst="rect">
              <a:avLst/>
            </a:prstGeom>
          </p:spPr>
          <p:txBody>
            <a:bodyPr anchor="ctr" rtlCol="false" tIns="50800" lIns="50800" bIns="50800" rIns="50800"/>
            <a:lstStyle/>
            <a:p>
              <a:pPr algn="ctr">
                <a:lnSpc>
                  <a:spcPts val="2700"/>
                </a:lnSpc>
              </a:pPr>
            </a:p>
          </p:txBody>
        </p:sp>
      </p:grpSp>
      <p:grpSp>
        <p:nvGrpSpPr>
          <p:cNvPr name="Group 7" id="7"/>
          <p:cNvGrpSpPr/>
          <p:nvPr/>
        </p:nvGrpSpPr>
        <p:grpSpPr>
          <a:xfrm rot="0">
            <a:off x="16596702" y="9397970"/>
            <a:ext cx="178715" cy="68580"/>
            <a:chOff x="0" y="0"/>
            <a:chExt cx="47069" cy="18062"/>
          </a:xfrm>
        </p:grpSpPr>
        <p:sp>
          <p:nvSpPr>
            <p:cNvPr name="Freeform 8" id="8"/>
            <p:cNvSpPr/>
            <p:nvPr/>
          </p:nvSpPr>
          <p:spPr>
            <a:xfrm flipH="false" flipV="false" rot="0">
              <a:off x="0" y="0"/>
              <a:ext cx="47069" cy="18062"/>
            </a:xfrm>
            <a:custGeom>
              <a:avLst/>
              <a:gdLst/>
              <a:ahLst/>
              <a:cxnLst/>
              <a:rect r="r" b="b" t="t" l="l"/>
              <a:pathLst>
                <a:path h="18062" w="47069">
                  <a:moveTo>
                    <a:pt x="0" y="0"/>
                  </a:moveTo>
                  <a:lnTo>
                    <a:pt x="47069" y="0"/>
                  </a:lnTo>
                  <a:lnTo>
                    <a:pt x="47069" y="18062"/>
                  </a:lnTo>
                  <a:lnTo>
                    <a:pt x="0" y="18062"/>
                  </a:lnTo>
                  <a:close/>
                </a:path>
              </a:pathLst>
            </a:custGeom>
            <a:solidFill>
              <a:srgbClr val="D4EDF4"/>
            </a:solidFill>
          </p:spPr>
        </p:sp>
        <p:sp>
          <p:nvSpPr>
            <p:cNvPr name="TextBox 9" id="9"/>
            <p:cNvSpPr txBox="true"/>
            <p:nvPr/>
          </p:nvSpPr>
          <p:spPr>
            <a:xfrm>
              <a:off x="0" y="-57150"/>
              <a:ext cx="47069" cy="75212"/>
            </a:xfrm>
            <a:prstGeom prst="rect">
              <a:avLst/>
            </a:prstGeom>
          </p:spPr>
          <p:txBody>
            <a:bodyPr anchor="ctr" rtlCol="false" tIns="50800" lIns="50800" bIns="50800" rIns="50800"/>
            <a:lstStyle/>
            <a:p>
              <a:pPr algn="ctr">
                <a:lnSpc>
                  <a:spcPts val="2700"/>
                </a:lnSpc>
              </a:pPr>
            </a:p>
          </p:txBody>
        </p:sp>
      </p:grpSp>
      <p:grpSp>
        <p:nvGrpSpPr>
          <p:cNvPr name="Group 10" id="10"/>
          <p:cNvGrpSpPr/>
          <p:nvPr/>
        </p:nvGrpSpPr>
        <p:grpSpPr>
          <a:xfrm rot="0">
            <a:off x="16253802" y="9397970"/>
            <a:ext cx="178715" cy="80010"/>
            <a:chOff x="0" y="0"/>
            <a:chExt cx="47069" cy="21073"/>
          </a:xfrm>
        </p:grpSpPr>
        <p:sp>
          <p:nvSpPr>
            <p:cNvPr name="Freeform 11" id="11"/>
            <p:cNvSpPr/>
            <p:nvPr/>
          </p:nvSpPr>
          <p:spPr>
            <a:xfrm flipH="false" flipV="false" rot="0">
              <a:off x="0" y="0"/>
              <a:ext cx="47069" cy="21073"/>
            </a:xfrm>
            <a:custGeom>
              <a:avLst/>
              <a:gdLst/>
              <a:ahLst/>
              <a:cxnLst/>
              <a:rect r="r" b="b" t="t" l="l"/>
              <a:pathLst>
                <a:path h="21073" w="47069">
                  <a:moveTo>
                    <a:pt x="0" y="0"/>
                  </a:moveTo>
                  <a:lnTo>
                    <a:pt x="47069" y="0"/>
                  </a:lnTo>
                  <a:lnTo>
                    <a:pt x="47069" y="21073"/>
                  </a:lnTo>
                  <a:lnTo>
                    <a:pt x="0" y="21073"/>
                  </a:lnTo>
                  <a:close/>
                </a:path>
              </a:pathLst>
            </a:custGeom>
            <a:solidFill>
              <a:srgbClr val="D4EDF4"/>
            </a:solidFill>
          </p:spPr>
        </p:sp>
        <p:sp>
          <p:nvSpPr>
            <p:cNvPr name="TextBox 12" id="12"/>
            <p:cNvSpPr txBox="true"/>
            <p:nvPr/>
          </p:nvSpPr>
          <p:spPr>
            <a:xfrm>
              <a:off x="0" y="-57150"/>
              <a:ext cx="47069" cy="78223"/>
            </a:xfrm>
            <a:prstGeom prst="rect">
              <a:avLst/>
            </a:prstGeom>
          </p:spPr>
          <p:txBody>
            <a:bodyPr anchor="ctr" rtlCol="false" tIns="50800" lIns="50800" bIns="50800" rIns="50800"/>
            <a:lstStyle/>
            <a:p>
              <a:pPr algn="ctr">
                <a:lnSpc>
                  <a:spcPts val="2700"/>
                </a:lnSpc>
              </a:pPr>
            </a:p>
          </p:txBody>
        </p:sp>
      </p:grpSp>
      <p:grpSp>
        <p:nvGrpSpPr>
          <p:cNvPr name="Group 13" id="13"/>
          <p:cNvGrpSpPr/>
          <p:nvPr/>
        </p:nvGrpSpPr>
        <p:grpSpPr>
          <a:xfrm rot="0">
            <a:off x="16417988" y="9397970"/>
            <a:ext cx="178715" cy="47625"/>
            <a:chOff x="0" y="0"/>
            <a:chExt cx="47069" cy="12543"/>
          </a:xfrm>
        </p:grpSpPr>
        <p:sp>
          <p:nvSpPr>
            <p:cNvPr name="Freeform 14" id="14"/>
            <p:cNvSpPr/>
            <p:nvPr/>
          </p:nvSpPr>
          <p:spPr>
            <a:xfrm flipH="false" flipV="false" rot="0">
              <a:off x="0" y="0"/>
              <a:ext cx="47069" cy="12543"/>
            </a:xfrm>
            <a:custGeom>
              <a:avLst/>
              <a:gdLst/>
              <a:ahLst/>
              <a:cxnLst/>
              <a:rect r="r" b="b" t="t" l="l"/>
              <a:pathLst>
                <a:path h="12543" w="47069">
                  <a:moveTo>
                    <a:pt x="0" y="0"/>
                  </a:moveTo>
                  <a:lnTo>
                    <a:pt x="47069" y="0"/>
                  </a:lnTo>
                  <a:lnTo>
                    <a:pt x="47069" y="12543"/>
                  </a:lnTo>
                  <a:lnTo>
                    <a:pt x="0" y="12543"/>
                  </a:lnTo>
                  <a:close/>
                </a:path>
              </a:pathLst>
            </a:custGeom>
            <a:solidFill>
              <a:srgbClr val="D4EDF4"/>
            </a:solidFill>
          </p:spPr>
        </p:sp>
        <p:sp>
          <p:nvSpPr>
            <p:cNvPr name="TextBox 15" id="15"/>
            <p:cNvSpPr txBox="true"/>
            <p:nvPr/>
          </p:nvSpPr>
          <p:spPr>
            <a:xfrm>
              <a:off x="0" y="-57150"/>
              <a:ext cx="47069" cy="69693"/>
            </a:xfrm>
            <a:prstGeom prst="rect">
              <a:avLst/>
            </a:prstGeom>
          </p:spPr>
          <p:txBody>
            <a:bodyPr anchor="ctr" rtlCol="false" tIns="50800" lIns="50800" bIns="50800" rIns="50800"/>
            <a:lstStyle/>
            <a:p>
              <a:pPr algn="ctr">
                <a:lnSpc>
                  <a:spcPts val="2700"/>
                </a:lnSpc>
              </a:pPr>
            </a:p>
          </p:txBody>
        </p:sp>
      </p:grpSp>
      <p:grpSp>
        <p:nvGrpSpPr>
          <p:cNvPr name="Group 16" id="16"/>
          <p:cNvGrpSpPr/>
          <p:nvPr/>
        </p:nvGrpSpPr>
        <p:grpSpPr>
          <a:xfrm rot="0">
            <a:off x="16985287" y="9186308"/>
            <a:ext cx="178715" cy="80010"/>
            <a:chOff x="0" y="0"/>
            <a:chExt cx="47069" cy="21073"/>
          </a:xfrm>
        </p:grpSpPr>
        <p:sp>
          <p:nvSpPr>
            <p:cNvPr name="Freeform 17" id="17"/>
            <p:cNvSpPr/>
            <p:nvPr/>
          </p:nvSpPr>
          <p:spPr>
            <a:xfrm flipH="false" flipV="false" rot="0">
              <a:off x="0" y="0"/>
              <a:ext cx="47069" cy="21073"/>
            </a:xfrm>
            <a:custGeom>
              <a:avLst/>
              <a:gdLst/>
              <a:ahLst/>
              <a:cxnLst/>
              <a:rect r="r" b="b" t="t" l="l"/>
              <a:pathLst>
                <a:path h="21073" w="47069">
                  <a:moveTo>
                    <a:pt x="0" y="0"/>
                  </a:moveTo>
                  <a:lnTo>
                    <a:pt x="47069" y="0"/>
                  </a:lnTo>
                  <a:lnTo>
                    <a:pt x="47069" y="21073"/>
                  </a:lnTo>
                  <a:lnTo>
                    <a:pt x="0" y="21073"/>
                  </a:lnTo>
                  <a:close/>
                </a:path>
              </a:pathLst>
            </a:custGeom>
            <a:solidFill>
              <a:srgbClr val="D4EDF4"/>
            </a:solidFill>
          </p:spPr>
        </p:sp>
        <p:sp>
          <p:nvSpPr>
            <p:cNvPr name="TextBox 18" id="18"/>
            <p:cNvSpPr txBox="true"/>
            <p:nvPr/>
          </p:nvSpPr>
          <p:spPr>
            <a:xfrm>
              <a:off x="0" y="-57150"/>
              <a:ext cx="47069" cy="78223"/>
            </a:xfrm>
            <a:prstGeom prst="rect">
              <a:avLst/>
            </a:prstGeom>
          </p:spPr>
          <p:txBody>
            <a:bodyPr anchor="ctr" rtlCol="false" tIns="50800" lIns="50800" bIns="50800" rIns="50800"/>
            <a:lstStyle/>
            <a:p>
              <a:pPr algn="ctr">
                <a:lnSpc>
                  <a:spcPts val="2700"/>
                </a:lnSpc>
              </a:pPr>
            </a:p>
          </p:txBody>
        </p:sp>
      </p:grpSp>
      <p:grpSp>
        <p:nvGrpSpPr>
          <p:cNvPr name="Group 19" id="19"/>
          <p:cNvGrpSpPr/>
          <p:nvPr/>
        </p:nvGrpSpPr>
        <p:grpSpPr>
          <a:xfrm rot="0">
            <a:off x="17034817" y="9258300"/>
            <a:ext cx="178715" cy="80010"/>
            <a:chOff x="0" y="0"/>
            <a:chExt cx="47069" cy="21073"/>
          </a:xfrm>
        </p:grpSpPr>
        <p:sp>
          <p:nvSpPr>
            <p:cNvPr name="Freeform 20" id="20"/>
            <p:cNvSpPr/>
            <p:nvPr/>
          </p:nvSpPr>
          <p:spPr>
            <a:xfrm flipH="false" flipV="false" rot="0">
              <a:off x="0" y="0"/>
              <a:ext cx="47069" cy="21073"/>
            </a:xfrm>
            <a:custGeom>
              <a:avLst/>
              <a:gdLst/>
              <a:ahLst/>
              <a:cxnLst/>
              <a:rect r="r" b="b" t="t" l="l"/>
              <a:pathLst>
                <a:path h="21073" w="47069">
                  <a:moveTo>
                    <a:pt x="0" y="0"/>
                  </a:moveTo>
                  <a:lnTo>
                    <a:pt x="47069" y="0"/>
                  </a:lnTo>
                  <a:lnTo>
                    <a:pt x="47069" y="21073"/>
                  </a:lnTo>
                  <a:lnTo>
                    <a:pt x="0" y="21073"/>
                  </a:lnTo>
                  <a:close/>
                </a:path>
              </a:pathLst>
            </a:custGeom>
            <a:solidFill>
              <a:srgbClr val="D4EDF4"/>
            </a:solidFill>
          </p:spPr>
        </p:sp>
        <p:sp>
          <p:nvSpPr>
            <p:cNvPr name="TextBox 21" id="21"/>
            <p:cNvSpPr txBox="true"/>
            <p:nvPr/>
          </p:nvSpPr>
          <p:spPr>
            <a:xfrm>
              <a:off x="0" y="-57150"/>
              <a:ext cx="47069" cy="78223"/>
            </a:xfrm>
            <a:prstGeom prst="rect">
              <a:avLst/>
            </a:prstGeom>
          </p:spPr>
          <p:txBody>
            <a:bodyPr anchor="ctr" rtlCol="false" tIns="50800" lIns="50800" bIns="50800" rIns="50800"/>
            <a:lstStyle/>
            <a:p>
              <a:pPr algn="ctr">
                <a:lnSpc>
                  <a:spcPts val="2700"/>
                </a:lnSpc>
              </a:pPr>
            </a:p>
          </p:txBody>
        </p:sp>
      </p:grpSp>
      <p:grpSp>
        <p:nvGrpSpPr>
          <p:cNvPr name="Group 22" id="22"/>
          <p:cNvGrpSpPr/>
          <p:nvPr/>
        </p:nvGrpSpPr>
        <p:grpSpPr>
          <a:xfrm rot="0">
            <a:off x="16856102" y="9392255"/>
            <a:ext cx="178715" cy="47625"/>
            <a:chOff x="0" y="0"/>
            <a:chExt cx="47069" cy="12543"/>
          </a:xfrm>
        </p:grpSpPr>
        <p:sp>
          <p:nvSpPr>
            <p:cNvPr name="Freeform 23" id="23"/>
            <p:cNvSpPr/>
            <p:nvPr/>
          </p:nvSpPr>
          <p:spPr>
            <a:xfrm flipH="false" flipV="false" rot="0">
              <a:off x="0" y="0"/>
              <a:ext cx="47069" cy="12543"/>
            </a:xfrm>
            <a:custGeom>
              <a:avLst/>
              <a:gdLst/>
              <a:ahLst/>
              <a:cxnLst/>
              <a:rect r="r" b="b" t="t" l="l"/>
              <a:pathLst>
                <a:path h="12543" w="47069">
                  <a:moveTo>
                    <a:pt x="0" y="0"/>
                  </a:moveTo>
                  <a:lnTo>
                    <a:pt x="47069" y="0"/>
                  </a:lnTo>
                  <a:lnTo>
                    <a:pt x="47069" y="12543"/>
                  </a:lnTo>
                  <a:lnTo>
                    <a:pt x="0" y="12543"/>
                  </a:lnTo>
                  <a:close/>
                </a:path>
              </a:pathLst>
            </a:custGeom>
            <a:solidFill>
              <a:srgbClr val="D4EDF4"/>
            </a:solidFill>
          </p:spPr>
        </p:sp>
        <p:sp>
          <p:nvSpPr>
            <p:cNvPr name="TextBox 24" id="24"/>
            <p:cNvSpPr txBox="true"/>
            <p:nvPr/>
          </p:nvSpPr>
          <p:spPr>
            <a:xfrm>
              <a:off x="0" y="-57150"/>
              <a:ext cx="47069" cy="69693"/>
            </a:xfrm>
            <a:prstGeom prst="rect">
              <a:avLst/>
            </a:prstGeom>
          </p:spPr>
          <p:txBody>
            <a:bodyPr anchor="ctr" rtlCol="false" tIns="50800" lIns="50800" bIns="50800" rIns="50800"/>
            <a:lstStyle/>
            <a:p>
              <a:pPr algn="ctr">
                <a:lnSpc>
                  <a:spcPts val="2700"/>
                </a:lnSpc>
              </a:pPr>
            </a:p>
          </p:txBody>
        </p:sp>
      </p:grpSp>
      <p:grpSp>
        <p:nvGrpSpPr>
          <p:cNvPr name="Group 25" id="25"/>
          <p:cNvGrpSpPr/>
          <p:nvPr/>
        </p:nvGrpSpPr>
        <p:grpSpPr>
          <a:xfrm rot="0">
            <a:off x="16884979" y="9432260"/>
            <a:ext cx="69153" cy="47625"/>
            <a:chOff x="0" y="0"/>
            <a:chExt cx="18213" cy="12543"/>
          </a:xfrm>
        </p:grpSpPr>
        <p:sp>
          <p:nvSpPr>
            <p:cNvPr name="Freeform 26" id="26"/>
            <p:cNvSpPr/>
            <p:nvPr/>
          </p:nvSpPr>
          <p:spPr>
            <a:xfrm flipH="false" flipV="false" rot="0">
              <a:off x="0" y="0"/>
              <a:ext cx="18213" cy="12543"/>
            </a:xfrm>
            <a:custGeom>
              <a:avLst/>
              <a:gdLst/>
              <a:ahLst/>
              <a:cxnLst/>
              <a:rect r="r" b="b" t="t" l="l"/>
              <a:pathLst>
                <a:path h="12543" w="18213">
                  <a:moveTo>
                    <a:pt x="0" y="0"/>
                  </a:moveTo>
                  <a:lnTo>
                    <a:pt x="18213" y="0"/>
                  </a:lnTo>
                  <a:lnTo>
                    <a:pt x="18213" y="12543"/>
                  </a:lnTo>
                  <a:lnTo>
                    <a:pt x="0" y="12543"/>
                  </a:lnTo>
                  <a:close/>
                </a:path>
              </a:pathLst>
            </a:custGeom>
            <a:solidFill>
              <a:srgbClr val="D4EDF4"/>
            </a:solidFill>
          </p:spPr>
        </p:sp>
        <p:sp>
          <p:nvSpPr>
            <p:cNvPr name="TextBox 27" id="27"/>
            <p:cNvSpPr txBox="true"/>
            <p:nvPr/>
          </p:nvSpPr>
          <p:spPr>
            <a:xfrm>
              <a:off x="0" y="-57150"/>
              <a:ext cx="18213" cy="69693"/>
            </a:xfrm>
            <a:prstGeom prst="rect">
              <a:avLst/>
            </a:prstGeom>
          </p:spPr>
          <p:txBody>
            <a:bodyPr anchor="ctr" rtlCol="false" tIns="50800" lIns="50800" bIns="50800" rIns="50800"/>
            <a:lstStyle/>
            <a:p>
              <a:pPr algn="ctr">
                <a:lnSpc>
                  <a:spcPts val="2700"/>
                </a:lnSpc>
              </a:pPr>
            </a:p>
          </p:txBody>
        </p:sp>
      </p:grpSp>
      <p:grpSp>
        <p:nvGrpSpPr>
          <p:cNvPr name="Group 28" id="28"/>
          <p:cNvGrpSpPr/>
          <p:nvPr/>
        </p:nvGrpSpPr>
        <p:grpSpPr>
          <a:xfrm rot="0">
            <a:off x="16791947" y="9392255"/>
            <a:ext cx="47625" cy="47625"/>
            <a:chOff x="0" y="0"/>
            <a:chExt cx="12543" cy="12543"/>
          </a:xfrm>
        </p:grpSpPr>
        <p:sp>
          <p:nvSpPr>
            <p:cNvPr name="Freeform 29" id="29"/>
            <p:cNvSpPr/>
            <p:nvPr/>
          </p:nvSpPr>
          <p:spPr>
            <a:xfrm flipH="false" flipV="false" rot="0">
              <a:off x="0" y="0"/>
              <a:ext cx="12543" cy="12543"/>
            </a:xfrm>
            <a:custGeom>
              <a:avLst/>
              <a:gdLst/>
              <a:ahLst/>
              <a:cxnLst/>
              <a:rect r="r" b="b" t="t" l="l"/>
              <a:pathLst>
                <a:path h="12543" w="12543">
                  <a:moveTo>
                    <a:pt x="0" y="0"/>
                  </a:moveTo>
                  <a:lnTo>
                    <a:pt x="12543" y="0"/>
                  </a:lnTo>
                  <a:lnTo>
                    <a:pt x="12543" y="12543"/>
                  </a:lnTo>
                  <a:lnTo>
                    <a:pt x="0" y="12543"/>
                  </a:lnTo>
                  <a:close/>
                </a:path>
              </a:pathLst>
            </a:custGeom>
            <a:solidFill>
              <a:srgbClr val="D4EDF4"/>
            </a:solidFill>
          </p:spPr>
        </p:sp>
        <p:sp>
          <p:nvSpPr>
            <p:cNvPr name="TextBox 30" id="30"/>
            <p:cNvSpPr txBox="true"/>
            <p:nvPr/>
          </p:nvSpPr>
          <p:spPr>
            <a:xfrm>
              <a:off x="0" y="-57150"/>
              <a:ext cx="12543" cy="69693"/>
            </a:xfrm>
            <a:prstGeom prst="rect">
              <a:avLst/>
            </a:prstGeom>
          </p:spPr>
          <p:txBody>
            <a:bodyPr anchor="ctr" rtlCol="false" tIns="50800" lIns="50800" bIns="50800" rIns="50800"/>
            <a:lstStyle/>
            <a:p>
              <a:pPr algn="ctr">
                <a:lnSpc>
                  <a:spcPts val="2700"/>
                </a:lnSpc>
              </a:pPr>
            </a:p>
          </p:txBody>
        </p:sp>
      </p:grpSp>
      <p:grpSp>
        <p:nvGrpSpPr>
          <p:cNvPr name="Group 31" id="31"/>
          <p:cNvGrpSpPr/>
          <p:nvPr/>
        </p:nvGrpSpPr>
        <p:grpSpPr>
          <a:xfrm rot="0">
            <a:off x="16624307" y="9430355"/>
            <a:ext cx="167640" cy="47625"/>
            <a:chOff x="0" y="0"/>
            <a:chExt cx="44152" cy="12543"/>
          </a:xfrm>
        </p:grpSpPr>
        <p:sp>
          <p:nvSpPr>
            <p:cNvPr name="Freeform 32" id="32"/>
            <p:cNvSpPr/>
            <p:nvPr/>
          </p:nvSpPr>
          <p:spPr>
            <a:xfrm flipH="false" flipV="false" rot="0">
              <a:off x="0" y="0"/>
              <a:ext cx="44152" cy="12543"/>
            </a:xfrm>
            <a:custGeom>
              <a:avLst/>
              <a:gdLst/>
              <a:ahLst/>
              <a:cxnLst/>
              <a:rect r="r" b="b" t="t" l="l"/>
              <a:pathLst>
                <a:path h="12543" w="44152">
                  <a:moveTo>
                    <a:pt x="0" y="0"/>
                  </a:moveTo>
                  <a:lnTo>
                    <a:pt x="44152" y="0"/>
                  </a:lnTo>
                  <a:lnTo>
                    <a:pt x="44152" y="12543"/>
                  </a:lnTo>
                  <a:lnTo>
                    <a:pt x="0" y="12543"/>
                  </a:lnTo>
                  <a:close/>
                </a:path>
              </a:pathLst>
            </a:custGeom>
            <a:solidFill>
              <a:srgbClr val="D4EDF4"/>
            </a:solidFill>
          </p:spPr>
        </p:sp>
        <p:sp>
          <p:nvSpPr>
            <p:cNvPr name="TextBox 33" id="33"/>
            <p:cNvSpPr txBox="true"/>
            <p:nvPr/>
          </p:nvSpPr>
          <p:spPr>
            <a:xfrm>
              <a:off x="0" y="-57150"/>
              <a:ext cx="44152" cy="69693"/>
            </a:xfrm>
            <a:prstGeom prst="rect">
              <a:avLst/>
            </a:prstGeom>
          </p:spPr>
          <p:txBody>
            <a:bodyPr anchor="ctr" rtlCol="false" tIns="50800" lIns="50800" bIns="50800" rIns="50800"/>
            <a:lstStyle/>
            <a:p>
              <a:pPr algn="ctr">
                <a:lnSpc>
                  <a:spcPts val="2700"/>
                </a:lnSpc>
              </a:pPr>
            </a:p>
          </p:txBody>
        </p:sp>
      </p:grpSp>
      <p:grpSp>
        <p:nvGrpSpPr>
          <p:cNvPr name="Group 34" id="34"/>
          <p:cNvGrpSpPr/>
          <p:nvPr/>
        </p:nvGrpSpPr>
        <p:grpSpPr>
          <a:xfrm rot="0">
            <a:off x="16044252" y="9392255"/>
            <a:ext cx="47625" cy="47625"/>
            <a:chOff x="0" y="0"/>
            <a:chExt cx="12543" cy="12543"/>
          </a:xfrm>
        </p:grpSpPr>
        <p:sp>
          <p:nvSpPr>
            <p:cNvPr name="Freeform 35" id="35"/>
            <p:cNvSpPr/>
            <p:nvPr/>
          </p:nvSpPr>
          <p:spPr>
            <a:xfrm flipH="false" flipV="false" rot="0">
              <a:off x="0" y="0"/>
              <a:ext cx="12543" cy="12543"/>
            </a:xfrm>
            <a:custGeom>
              <a:avLst/>
              <a:gdLst/>
              <a:ahLst/>
              <a:cxnLst/>
              <a:rect r="r" b="b" t="t" l="l"/>
              <a:pathLst>
                <a:path h="12543" w="12543">
                  <a:moveTo>
                    <a:pt x="0" y="0"/>
                  </a:moveTo>
                  <a:lnTo>
                    <a:pt x="12543" y="0"/>
                  </a:lnTo>
                  <a:lnTo>
                    <a:pt x="12543" y="12543"/>
                  </a:lnTo>
                  <a:lnTo>
                    <a:pt x="0" y="12543"/>
                  </a:lnTo>
                  <a:close/>
                </a:path>
              </a:pathLst>
            </a:custGeom>
            <a:solidFill>
              <a:srgbClr val="D4EDF4"/>
            </a:solidFill>
          </p:spPr>
        </p:sp>
        <p:sp>
          <p:nvSpPr>
            <p:cNvPr name="TextBox 36" id="36"/>
            <p:cNvSpPr txBox="true"/>
            <p:nvPr/>
          </p:nvSpPr>
          <p:spPr>
            <a:xfrm>
              <a:off x="0" y="-57150"/>
              <a:ext cx="12543" cy="69693"/>
            </a:xfrm>
            <a:prstGeom prst="rect">
              <a:avLst/>
            </a:prstGeom>
          </p:spPr>
          <p:txBody>
            <a:bodyPr anchor="ctr" rtlCol="false" tIns="50800" lIns="50800" bIns="50800" rIns="50800"/>
            <a:lstStyle/>
            <a:p>
              <a:pPr algn="ctr">
                <a:lnSpc>
                  <a:spcPts val="2700"/>
                </a:lnSpc>
              </a:pPr>
            </a:p>
          </p:txBody>
        </p:sp>
      </p:grpSp>
      <p:grpSp>
        <p:nvGrpSpPr>
          <p:cNvPr name="Group 37" id="37"/>
          <p:cNvGrpSpPr/>
          <p:nvPr/>
        </p:nvGrpSpPr>
        <p:grpSpPr>
          <a:xfrm rot="0">
            <a:off x="16139502" y="9406543"/>
            <a:ext cx="47625" cy="47625"/>
            <a:chOff x="0" y="0"/>
            <a:chExt cx="12543" cy="12543"/>
          </a:xfrm>
        </p:grpSpPr>
        <p:sp>
          <p:nvSpPr>
            <p:cNvPr name="Freeform 38" id="38"/>
            <p:cNvSpPr/>
            <p:nvPr/>
          </p:nvSpPr>
          <p:spPr>
            <a:xfrm flipH="false" flipV="false" rot="0">
              <a:off x="0" y="0"/>
              <a:ext cx="12543" cy="12543"/>
            </a:xfrm>
            <a:custGeom>
              <a:avLst/>
              <a:gdLst/>
              <a:ahLst/>
              <a:cxnLst/>
              <a:rect r="r" b="b" t="t" l="l"/>
              <a:pathLst>
                <a:path h="12543" w="12543">
                  <a:moveTo>
                    <a:pt x="0" y="0"/>
                  </a:moveTo>
                  <a:lnTo>
                    <a:pt x="12543" y="0"/>
                  </a:lnTo>
                  <a:lnTo>
                    <a:pt x="12543" y="12543"/>
                  </a:lnTo>
                  <a:lnTo>
                    <a:pt x="0" y="12543"/>
                  </a:lnTo>
                  <a:close/>
                </a:path>
              </a:pathLst>
            </a:custGeom>
            <a:solidFill>
              <a:srgbClr val="D4EDF4"/>
            </a:solidFill>
          </p:spPr>
        </p:sp>
        <p:sp>
          <p:nvSpPr>
            <p:cNvPr name="TextBox 39" id="39"/>
            <p:cNvSpPr txBox="true"/>
            <p:nvPr/>
          </p:nvSpPr>
          <p:spPr>
            <a:xfrm>
              <a:off x="0" y="-57150"/>
              <a:ext cx="12543" cy="69693"/>
            </a:xfrm>
            <a:prstGeom prst="rect">
              <a:avLst/>
            </a:prstGeom>
          </p:spPr>
          <p:txBody>
            <a:bodyPr anchor="ctr" rtlCol="false" tIns="50800" lIns="50800" bIns="50800" rIns="50800"/>
            <a:lstStyle/>
            <a:p>
              <a:pPr algn="ctr">
                <a:lnSpc>
                  <a:spcPts val="2700"/>
                </a:lnSpc>
              </a:pPr>
            </a:p>
          </p:txBody>
        </p:sp>
      </p:grpSp>
      <p:sp>
        <p:nvSpPr>
          <p:cNvPr name="Freeform 40" id="40"/>
          <p:cNvSpPr/>
          <p:nvPr/>
        </p:nvSpPr>
        <p:spPr>
          <a:xfrm flipH="false" flipV="false" rot="0">
            <a:off x="1028700" y="3345512"/>
            <a:ext cx="5912788" cy="5912788"/>
          </a:xfrm>
          <a:custGeom>
            <a:avLst/>
            <a:gdLst/>
            <a:ahLst/>
            <a:cxnLst/>
            <a:rect r="r" b="b" t="t" l="l"/>
            <a:pathLst>
              <a:path h="5912788" w="5912788">
                <a:moveTo>
                  <a:pt x="0" y="0"/>
                </a:moveTo>
                <a:lnTo>
                  <a:pt x="5912788" y="0"/>
                </a:lnTo>
                <a:lnTo>
                  <a:pt x="5912788" y="5912788"/>
                </a:lnTo>
                <a:lnTo>
                  <a:pt x="0" y="5912788"/>
                </a:lnTo>
                <a:lnTo>
                  <a:pt x="0" y="0"/>
                </a:lnTo>
                <a:close/>
              </a:path>
            </a:pathLst>
          </a:custGeom>
          <a:blipFill>
            <a:blip r:embed="rId2"/>
            <a:stretch>
              <a:fillRect l="0" t="0" r="0" b="0"/>
            </a:stretch>
          </a:blipFill>
        </p:spPr>
      </p:sp>
      <p:sp>
        <p:nvSpPr>
          <p:cNvPr name="Freeform 41" id="41"/>
          <p:cNvSpPr/>
          <p:nvPr/>
        </p:nvSpPr>
        <p:spPr>
          <a:xfrm flipH="false" flipV="false" rot="0">
            <a:off x="8849450" y="1965021"/>
            <a:ext cx="7799622" cy="7799622"/>
          </a:xfrm>
          <a:custGeom>
            <a:avLst/>
            <a:gdLst/>
            <a:ahLst/>
            <a:cxnLst/>
            <a:rect r="r" b="b" t="t" l="l"/>
            <a:pathLst>
              <a:path h="7799622" w="7799622">
                <a:moveTo>
                  <a:pt x="0" y="0"/>
                </a:moveTo>
                <a:lnTo>
                  <a:pt x="7799622" y="0"/>
                </a:lnTo>
                <a:lnTo>
                  <a:pt x="7799622" y="7799622"/>
                </a:lnTo>
                <a:lnTo>
                  <a:pt x="0" y="7799622"/>
                </a:lnTo>
                <a:lnTo>
                  <a:pt x="0" y="0"/>
                </a:lnTo>
                <a:close/>
              </a:path>
            </a:pathLst>
          </a:custGeom>
          <a:blipFill>
            <a:blip r:embed="rId3"/>
            <a:stretch>
              <a:fillRect l="0" t="0" r="0" b="0"/>
            </a:stretch>
          </a:blipFill>
        </p:spPr>
      </p:sp>
      <p:sp>
        <p:nvSpPr>
          <p:cNvPr name="TextBox 42" id="42"/>
          <p:cNvSpPr txBox="true"/>
          <p:nvPr/>
        </p:nvSpPr>
        <p:spPr>
          <a:xfrm rot="0">
            <a:off x="1028700" y="1190625"/>
            <a:ext cx="3764185" cy="1198133"/>
          </a:xfrm>
          <a:prstGeom prst="rect">
            <a:avLst/>
          </a:prstGeom>
        </p:spPr>
        <p:txBody>
          <a:bodyPr anchor="t" rtlCol="false" tIns="0" lIns="0" bIns="0" rIns="0">
            <a:spAutoFit/>
          </a:bodyPr>
          <a:lstStyle/>
          <a:p>
            <a:pPr algn="l">
              <a:lnSpc>
                <a:spcPts val="9020"/>
              </a:lnSpc>
            </a:pPr>
            <a:r>
              <a:rPr lang="en-US" sz="9020">
                <a:solidFill>
                  <a:srgbClr val="1078DB"/>
                </a:solidFill>
                <a:latin typeface="Bebas Neue Bold"/>
              </a:rPr>
              <a:t>Output </a:t>
            </a:r>
            <a:r>
              <a:rPr lang="en-US" sz="9020">
                <a:solidFill>
                  <a:srgbClr val="1078DB"/>
                </a:solidFill>
                <a:latin typeface="Bebas Neue Bold"/>
              </a:rPr>
              <a:t>02</a:t>
            </a:r>
          </a:p>
        </p:txBody>
      </p:sp>
      <p:sp>
        <p:nvSpPr>
          <p:cNvPr name="TextBox 43" id="43"/>
          <p:cNvSpPr txBox="true"/>
          <p:nvPr/>
        </p:nvSpPr>
        <p:spPr>
          <a:xfrm rot="0">
            <a:off x="1028700" y="2650832"/>
            <a:ext cx="4487760" cy="437505"/>
          </a:xfrm>
          <a:prstGeom prst="rect">
            <a:avLst/>
          </a:prstGeom>
        </p:spPr>
        <p:txBody>
          <a:bodyPr anchor="t" rtlCol="false" tIns="0" lIns="0" bIns="0" rIns="0">
            <a:spAutoFit/>
          </a:bodyPr>
          <a:lstStyle/>
          <a:p>
            <a:pPr algn="l">
              <a:lnSpc>
                <a:spcPts val="3441"/>
              </a:lnSpc>
            </a:pPr>
            <a:r>
              <a:rPr lang="en-US" sz="2941" spc="55">
                <a:solidFill>
                  <a:srgbClr val="000000"/>
                </a:solidFill>
                <a:latin typeface="Open Sans Bold"/>
              </a:rPr>
              <a:t>Input Image</a:t>
            </a:r>
          </a:p>
        </p:txBody>
      </p:sp>
      <p:sp>
        <p:nvSpPr>
          <p:cNvPr name="TextBox 44" id="44"/>
          <p:cNvSpPr txBox="true"/>
          <p:nvPr/>
        </p:nvSpPr>
        <p:spPr>
          <a:xfrm rot="0">
            <a:off x="8849450" y="1038225"/>
            <a:ext cx="4487760" cy="437505"/>
          </a:xfrm>
          <a:prstGeom prst="rect">
            <a:avLst/>
          </a:prstGeom>
        </p:spPr>
        <p:txBody>
          <a:bodyPr anchor="t" rtlCol="false" tIns="0" lIns="0" bIns="0" rIns="0">
            <a:spAutoFit/>
          </a:bodyPr>
          <a:lstStyle/>
          <a:p>
            <a:pPr algn="l">
              <a:lnSpc>
                <a:spcPts val="3441"/>
              </a:lnSpc>
            </a:pPr>
            <a:r>
              <a:rPr lang="en-US" sz="2941" spc="55">
                <a:solidFill>
                  <a:srgbClr val="000000"/>
                </a:solidFill>
                <a:latin typeface="Open Sans Bold"/>
              </a:rPr>
              <a:t>Model Prediction</a:t>
            </a:r>
          </a:p>
        </p:txBody>
      </p:sp>
      <p:sp>
        <p:nvSpPr>
          <p:cNvPr name="Freeform 45" id="45"/>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4"/>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2"/>
            <a:stretch>
              <a:fillRect l="0" t="0" r="0" b="0"/>
            </a:stretch>
          </a:blipFill>
        </p:spPr>
      </p:sp>
      <p:grpSp>
        <p:nvGrpSpPr>
          <p:cNvPr name="Group 3" id="3"/>
          <p:cNvGrpSpPr/>
          <p:nvPr/>
        </p:nvGrpSpPr>
        <p:grpSpPr>
          <a:xfrm rot="0">
            <a:off x="4114992" y="1028700"/>
            <a:ext cx="10058016" cy="8229600"/>
            <a:chOff x="0" y="0"/>
            <a:chExt cx="13410688" cy="10972800"/>
          </a:xfrm>
        </p:grpSpPr>
        <p:sp>
          <p:nvSpPr>
            <p:cNvPr name="TextBox 4" id="4"/>
            <p:cNvSpPr txBox="true"/>
            <p:nvPr/>
          </p:nvSpPr>
          <p:spPr>
            <a:xfrm rot="0">
              <a:off x="2835191" y="10608733"/>
              <a:ext cx="7740305" cy="364067"/>
            </a:xfrm>
            <a:prstGeom prst="rect">
              <a:avLst/>
            </a:prstGeom>
          </p:spPr>
          <p:txBody>
            <a:bodyPr anchor="t" rtlCol="false" tIns="0" lIns="0" bIns="0" rIns="0">
              <a:spAutoFit/>
            </a:bodyPr>
            <a:lstStyle/>
            <a:p>
              <a:pPr algn="ctr" marL="0" indent="0" lvl="0">
                <a:lnSpc>
                  <a:spcPts val="1900"/>
                </a:lnSpc>
                <a:spcBef>
                  <a:spcPct val="0"/>
                </a:spcBef>
              </a:pPr>
              <a:r>
                <a:rPr lang="en-US" sz="2000">
                  <a:solidFill>
                    <a:srgbClr val="000000"/>
                  </a:solidFill>
                  <a:latin typeface="Open Sans"/>
                </a:rPr>
                <a:t>Results, Limiations, and Recommendations</a:t>
              </a:r>
            </a:p>
          </p:txBody>
        </p:sp>
        <p:sp>
          <p:nvSpPr>
            <p:cNvPr name="TextBox 5" id="5"/>
            <p:cNvSpPr txBox="true"/>
            <p:nvPr/>
          </p:nvSpPr>
          <p:spPr>
            <a:xfrm rot="0">
              <a:off x="0" y="8145660"/>
              <a:ext cx="13410688" cy="2029452"/>
            </a:xfrm>
            <a:prstGeom prst="rect">
              <a:avLst/>
            </a:prstGeom>
          </p:spPr>
          <p:txBody>
            <a:bodyPr anchor="t" rtlCol="false" tIns="0" lIns="0" bIns="0" rIns="0">
              <a:spAutoFit/>
            </a:bodyPr>
            <a:lstStyle/>
            <a:p>
              <a:pPr algn="ctr" marL="0" indent="0" lvl="0">
                <a:lnSpc>
                  <a:spcPts val="10529"/>
                </a:lnSpc>
                <a:spcBef>
                  <a:spcPct val="0"/>
                </a:spcBef>
              </a:pPr>
              <a:r>
                <a:rPr lang="en-US" sz="11699">
                  <a:solidFill>
                    <a:srgbClr val="000000"/>
                  </a:solidFill>
                  <a:latin typeface="Open Sans Bold"/>
                </a:rPr>
                <a:t>CONCLUSION</a:t>
              </a:r>
            </a:p>
          </p:txBody>
        </p:sp>
        <p:sp>
          <p:nvSpPr>
            <p:cNvPr name="Freeform 6" id="6"/>
            <p:cNvSpPr/>
            <p:nvPr/>
          </p:nvSpPr>
          <p:spPr>
            <a:xfrm flipH="false" flipV="false" rot="0">
              <a:off x="3650547" y="0"/>
              <a:ext cx="6924950" cy="7802760"/>
            </a:xfrm>
            <a:custGeom>
              <a:avLst/>
              <a:gdLst/>
              <a:ahLst/>
              <a:cxnLst/>
              <a:rect r="r" b="b" t="t" l="l"/>
              <a:pathLst>
                <a:path h="7802760" w="6924950">
                  <a:moveTo>
                    <a:pt x="0" y="0"/>
                  </a:moveTo>
                  <a:lnTo>
                    <a:pt x="6924950" y="0"/>
                  </a:lnTo>
                  <a:lnTo>
                    <a:pt x="6924950" y="7802760"/>
                  </a:lnTo>
                  <a:lnTo>
                    <a:pt x="0" y="7802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4E7D4"/>
        </a:solidFill>
      </p:bgPr>
    </p:bg>
    <p:spTree>
      <p:nvGrpSpPr>
        <p:cNvPr id="1" name=""/>
        <p:cNvGrpSpPr/>
        <p:nvPr/>
      </p:nvGrpSpPr>
      <p:grpSpPr>
        <a:xfrm>
          <a:off x="0" y="0"/>
          <a:ext cx="0" cy="0"/>
          <a:chOff x="0" y="0"/>
          <a:chExt cx="0" cy="0"/>
        </a:xfrm>
      </p:grpSpPr>
      <p:sp>
        <p:nvSpPr>
          <p:cNvPr name="Freeform 2" id="2"/>
          <p:cNvSpPr/>
          <p:nvPr/>
        </p:nvSpPr>
        <p:spPr>
          <a:xfrm flipH="false" flipV="false" rot="0">
            <a:off x="2079150" y="1799334"/>
            <a:ext cx="7325123" cy="6785192"/>
          </a:xfrm>
          <a:custGeom>
            <a:avLst/>
            <a:gdLst/>
            <a:ahLst/>
            <a:cxnLst/>
            <a:rect r="r" b="b" t="t" l="l"/>
            <a:pathLst>
              <a:path h="6785192" w="7325123">
                <a:moveTo>
                  <a:pt x="0" y="0"/>
                </a:moveTo>
                <a:lnTo>
                  <a:pt x="7325123" y="0"/>
                </a:lnTo>
                <a:lnTo>
                  <a:pt x="7325123" y="6785191"/>
                </a:lnTo>
                <a:lnTo>
                  <a:pt x="0" y="6785191"/>
                </a:lnTo>
                <a:lnTo>
                  <a:pt x="0" y="0"/>
                </a:lnTo>
                <a:close/>
              </a:path>
            </a:pathLst>
          </a:custGeom>
          <a:blipFill>
            <a:blip r:embed="rId2"/>
            <a:stretch>
              <a:fillRect l="0" t="-25391" r="0" b="-25391"/>
            </a:stretch>
          </a:blipFill>
        </p:spPr>
      </p:sp>
      <p:sp>
        <p:nvSpPr>
          <p:cNvPr name="TextBox 3" id="3"/>
          <p:cNvSpPr txBox="true"/>
          <p:nvPr/>
        </p:nvSpPr>
        <p:spPr>
          <a:xfrm rot="0">
            <a:off x="2536008" y="2854637"/>
            <a:ext cx="6411407" cy="5367018"/>
          </a:xfrm>
          <a:prstGeom prst="rect">
            <a:avLst/>
          </a:prstGeom>
        </p:spPr>
        <p:txBody>
          <a:bodyPr anchor="t" rtlCol="false" tIns="0" lIns="0" bIns="0" rIns="0">
            <a:spAutoFit/>
          </a:bodyPr>
          <a:lstStyle/>
          <a:p>
            <a:pPr algn="l">
              <a:lnSpc>
                <a:spcPts val="2365"/>
              </a:lnSpc>
            </a:pPr>
          </a:p>
          <a:p>
            <a:pPr algn="l" marL="340464" indent="-170232" lvl="1">
              <a:lnSpc>
                <a:spcPts val="2365"/>
              </a:lnSpc>
              <a:buFont typeface="Arial"/>
              <a:buChar char="•"/>
            </a:pPr>
            <a:r>
              <a:rPr lang="en-US" sz="1576">
                <a:solidFill>
                  <a:srgbClr val="000000"/>
                </a:solidFill>
                <a:latin typeface="Open Sans"/>
              </a:rPr>
              <a:t>Proposed preprocessing techniques to optimize normalization for accurate segmentation.</a:t>
            </a:r>
          </a:p>
          <a:p>
            <a:pPr algn="l" marL="340464" indent="-170232" lvl="1">
              <a:lnSpc>
                <a:spcPts val="2365"/>
              </a:lnSpc>
              <a:buFont typeface="Arial"/>
              <a:buChar char="•"/>
            </a:pPr>
            <a:r>
              <a:rPr lang="en-US" sz="1576">
                <a:solidFill>
                  <a:srgbClr val="000000"/>
                </a:solidFill>
                <a:latin typeface="Open Sans"/>
              </a:rPr>
              <a:t>Utilized mathematical morphology and connected component analysis to successfully filter out high-value pixel outliers from shore areas in SAR imagery preprocessing.</a:t>
            </a:r>
          </a:p>
          <a:p>
            <a:pPr algn="l" marL="340464" indent="-170232" lvl="1">
              <a:lnSpc>
                <a:spcPts val="2365"/>
              </a:lnSpc>
              <a:buFont typeface="Arial"/>
              <a:buChar char="•"/>
            </a:pPr>
            <a:r>
              <a:rPr lang="en-US" sz="1576">
                <a:solidFill>
                  <a:srgbClr val="000000"/>
                </a:solidFill>
                <a:latin typeface="Open Sans"/>
              </a:rPr>
              <a:t>YOLOv8 model demonstrated strong performance: </a:t>
            </a:r>
          </a:p>
          <a:p>
            <a:pPr algn="l" marL="680928" indent="-226976" lvl="2">
              <a:lnSpc>
                <a:spcPts val="2365"/>
              </a:lnSpc>
              <a:buFont typeface="Arial"/>
              <a:buChar char="⚬"/>
            </a:pPr>
            <a:r>
              <a:rPr lang="en-US" sz="1576">
                <a:solidFill>
                  <a:srgbClr val="000000"/>
                </a:solidFill>
                <a:latin typeface="Open Sans Bold"/>
              </a:rPr>
              <a:t>Bounding Box Prediction: </a:t>
            </a:r>
            <a:r>
              <a:rPr lang="en-US" sz="1576">
                <a:solidFill>
                  <a:srgbClr val="000000"/>
                </a:solidFill>
                <a:latin typeface="Open Sans"/>
              </a:rPr>
              <a:t>P=0.967, R=0.739, mAP50=0.86, mAP50-95=0.683</a:t>
            </a:r>
          </a:p>
          <a:p>
            <a:pPr algn="l" marL="680928" indent="-226976" lvl="2">
              <a:lnSpc>
                <a:spcPts val="2365"/>
              </a:lnSpc>
              <a:buFont typeface="Arial"/>
              <a:buChar char="⚬"/>
            </a:pPr>
            <a:r>
              <a:rPr lang="en-US" sz="1576">
                <a:solidFill>
                  <a:srgbClr val="000000"/>
                </a:solidFill>
                <a:latin typeface="Open Sans Bold"/>
              </a:rPr>
              <a:t>Mask Prediction: </a:t>
            </a:r>
            <a:r>
              <a:rPr lang="en-US" sz="1576">
                <a:solidFill>
                  <a:srgbClr val="000000"/>
                </a:solidFill>
                <a:latin typeface="Open Sans"/>
              </a:rPr>
              <a:t>P=0.923, R=0.705, mAP50=0.831, mAP50-95=0.527</a:t>
            </a:r>
          </a:p>
          <a:p>
            <a:pPr algn="l" marL="340464" indent="-170232" lvl="1">
              <a:lnSpc>
                <a:spcPts val="2365"/>
              </a:lnSpc>
              <a:buFont typeface="Arial"/>
              <a:buChar char="•"/>
            </a:pPr>
            <a:r>
              <a:rPr lang="en-US" sz="1576">
                <a:solidFill>
                  <a:srgbClr val="000000"/>
                </a:solidFill>
                <a:latin typeface="Open Sans"/>
              </a:rPr>
              <a:t>The model successfully detects and segments ships for processed image tiles it has not encountered before, showing promise for real-world scenarios.</a:t>
            </a:r>
          </a:p>
          <a:p>
            <a:pPr algn="l" marL="340464" indent="-170232" lvl="1">
              <a:lnSpc>
                <a:spcPts val="2365"/>
              </a:lnSpc>
              <a:buFont typeface="Arial"/>
              <a:buChar char="•"/>
            </a:pPr>
            <a:r>
              <a:rPr lang="en-US" sz="1576">
                <a:solidFill>
                  <a:srgbClr val="000000"/>
                </a:solidFill>
                <a:latin typeface="Open Sans"/>
              </a:rPr>
              <a:t>Developed ship detection model pipeline using Sentinel-1 SAR imagery and HRSID dataset, targeting challenges in satellite-based applications.</a:t>
            </a:r>
          </a:p>
          <a:p>
            <a:pPr algn="l">
              <a:lnSpc>
                <a:spcPts val="2365"/>
              </a:lnSpc>
              <a:spcBef>
                <a:spcPct val="0"/>
              </a:spcBef>
            </a:pPr>
          </a:p>
        </p:txBody>
      </p:sp>
      <p:sp>
        <p:nvSpPr>
          <p:cNvPr name="TextBox 4" id="4"/>
          <p:cNvSpPr txBox="true"/>
          <p:nvPr/>
        </p:nvSpPr>
        <p:spPr>
          <a:xfrm rot="0">
            <a:off x="2427798" y="2181254"/>
            <a:ext cx="6627826" cy="537820"/>
          </a:xfrm>
          <a:prstGeom prst="rect">
            <a:avLst/>
          </a:prstGeom>
        </p:spPr>
        <p:txBody>
          <a:bodyPr anchor="t" rtlCol="false" tIns="0" lIns="0" bIns="0" rIns="0">
            <a:spAutoFit/>
          </a:bodyPr>
          <a:lstStyle/>
          <a:p>
            <a:pPr algn="ctr">
              <a:lnSpc>
                <a:spcPts val="4282"/>
              </a:lnSpc>
            </a:pPr>
            <a:r>
              <a:rPr lang="en-US" sz="3659" spc="69">
                <a:solidFill>
                  <a:srgbClr val="000000"/>
                </a:solidFill>
                <a:latin typeface="Open Sans Bold"/>
              </a:rPr>
              <a:t>Results</a:t>
            </a:r>
          </a:p>
        </p:txBody>
      </p:sp>
      <p:grpSp>
        <p:nvGrpSpPr>
          <p:cNvPr name="Group 5" id="5"/>
          <p:cNvGrpSpPr/>
          <p:nvPr/>
        </p:nvGrpSpPr>
        <p:grpSpPr>
          <a:xfrm rot="0">
            <a:off x="10375672" y="2221119"/>
            <a:ext cx="6048698" cy="5844761"/>
            <a:chOff x="0" y="0"/>
            <a:chExt cx="8064931" cy="7793015"/>
          </a:xfrm>
        </p:grpSpPr>
        <p:sp>
          <p:nvSpPr>
            <p:cNvPr name="TextBox 6" id="6"/>
            <p:cNvSpPr txBox="true"/>
            <p:nvPr/>
          </p:nvSpPr>
          <p:spPr>
            <a:xfrm rot="0">
              <a:off x="131673" y="1672911"/>
              <a:ext cx="7801585" cy="6120104"/>
            </a:xfrm>
            <a:prstGeom prst="rect">
              <a:avLst/>
            </a:prstGeom>
          </p:spPr>
          <p:txBody>
            <a:bodyPr anchor="t" rtlCol="false" tIns="0" lIns="0" bIns="0" rIns="0">
              <a:spAutoFit/>
            </a:bodyPr>
            <a:lstStyle/>
            <a:p>
              <a:pPr algn="l">
                <a:lnSpc>
                  <a:spcPts val="2811"/>
                </a:lnSpc>
              </a:pPr>
            </a:p>
            <a:p>
              <a:pPr algn="l" marL="404738" indent="-202369" lvl="1">
                <a:lnSpc>
                  <a:spcPts val="2811"/>
                </a:lnSpc>
                <a:buFont typeface="Arial"/>
                <a:buChar char="•"/>
              </a:pPr>
              <a:r>
                <a:rPr lang="en-US" sz="1874">
                  <a:solidFill>
                    <a:srgbClr val="000000"/>
                  </a:solidFill>
                  <a:latin typeface="Open Sans"/>
                </a:rPr>
                <a:t>Training time and storage constraints limited thorough U-net training as training a pretrained yolov8n-seg model proved to be more efficient and in alignment with the project goals</a:t>
              </a:r>
            </a:p>
            <a:p>
              <a:pPr algn="l" marL="404738" indent="-202369" lvl="1">
                <a:lnSpc>
                  <a:spcPts val="2811"/>
                </a:lnSpc>
                <a:buFont typeface="Arial"/>
                <a:buChar char="•"/>
              </a:pPr>
              <a:r>
                <a:rPr lang="en-US" sz="1874">
                  <a:solidFill>
                    <a:srgbClr val="000000"/>
                  </a:solidFill>
                  <a:latin typeface="Open Sans"/>
                </a:rPr>
                <a:t>Batch size restricted to 4 due to resource limitations.</a:t>
              </a:r>
            </a:p>
            <a:p>
              <a:pPr algn="l" marL="404738" indent="-202369" lvl="1">
                <a:lnSpc>
                  <a:spcPts val="2811"/>
                </a:lnSpc>
                <a:buFont typeface="Arial"/>
                <a:buChar char="•"/>
              </a:pPr>
              <a:r>
                <a:rPr lang="en-US" sz="1874">
                  <a:solidFill>
                    <a:srgbClr val="000000"/>
                  </a:solidFill>
                  <a:latin typeface="Open Sans"/>
                </a:rPr>
                <a:t>The base model (uolov8n-seg) was chosen due to resource constraints.</a:t>
              </a:r>
            </a:p>
            <a:p>
              <a:pPr algn="l" marL="404738" indent="-202369" lvl="1">
                <a:lnSpc>
                  <a:spcPts val="2811"/>
                </a:lnSpc>
                <a:buFont typeface="Arial"/>
                <a:buChar char="•"/>
              </a:pPr>
              <a:r>
                <a:rPr lang="en-US" sz="1874">
                  <a:solidFill>
                    <a:srgbClr val="000000"/>
                  </a:solidFill>
                  <a:latin typeface="Open Sans"/>
                </a:rPr>
                <a:t>An exact quantification of the difference in model prediction for preprocessed and unprocessed images could not be done.</a:t>
              </a:r>
            </a:p>
            <a:p>
              <a:pPr algn="l">
                <a:lnSpc>
                  <a:spcPts val="2811"/>
                </a:lnSpc>
                <a:spcBef>
                  <a:spcPct val="0"/>
                </a:spcBef>
              </a:pPr>
            </a:p>
          </p:txBody>
        </p:sp>
        <p:sp>
          <p:nvSpPr>
            <p:cNvPr name="TextBox 7" id="7"/>
            <p:cNvSpPr txBox="true"/>
            <p:nvPr/>
          </p:nvSpPr>
          <p:spPr>
            <a:xfrm rot="0">
              <a:off x="0" y="19050"/>
              <a:ext cx="8064931" cy="1420648"/>
            </a:xfrm>
            <a:prstGeom prst="rect">
              <a:avLst/>
            </a:prstGeom>
          </p:spPr>
          <p:txBody>
            <a:bodyPr anchor="t" rtlCol="false" tIns="0" lIns="0" bIns="0" rIns="0">
              <a:spAutoFit/>
            </a:bodyPr>
            <a:lstStyle/>
            <a:p>
              <a:pPr algn="ctr">
                <a:lnSpc>
                  <a:spcPts val="4278"/>
                </a:lnSpc>
              </a:pPr>
              <a:r>
                <a:rPr lang="en-US" sz="3657" spc="69">
                  <a:solidFill>
                    <a:srgbClr val="000000"/>
                  </a:solidFill>
                  <a:latin typeface="Open Sans Bold"/>
                </a:rPr>
                <a:t>Limitations and Challenges</a:t>
              </a:r>
            </a:p>
          </p:txBody>
        </p:sp>
      </p:grpSp>
      <p:sp>
        <p:nvSpPr>
          <p:cNvPr name="Freeform 8" id="8"/>
          <p:cNvSpPr/>
          <p:nvPr/>
        </p:nvSpPr>
        <p:spPr>
          <a:xfrm flipH="false" flipV="false" rot="0">
            <a:off x="9737459" y="1799334"/>
            <a:ext cx="7325123" cy="6785192"/>
          </a:xfrm>
          <a:custGeom>
            <a:avLst/>
            <a:gdLst/>
            <a:ahLst/>
            <a:cxnLst/>
            <a:rect r="r" b="b" t="t" l="l"/>
            <a:pathLst>
              <a:path h="6785192" w="7325123">
                <a:moveTo>
                  <a:pt x="0" y="0"/>
                </a:moveTo>
                <a:lnTo>
                  <a:pt x="7325124" y="0"/>
                </a:lnTo>
                <a:lnTo>
                  <a:pt x="7325124" y="6785191"/>
                </a:lnTo>
                <a:lnTo>
                  <a:pt x="0" y="6785191"/>
                </a:lnTo>
                <a:lnTo>
                  <a:pt x="0" y="0"/>
                </a:lnTo>
                <a:close/>
              </a:path>
            </a:pathLst>
          </a:custGeom>
          <a:blipFill>
            <a:blip r:embed="rId2"/>
            <a:stretch>
              <a:fillRect l="0" t="-25391" r="0" b="-25391"/>
            </a:stretch>
          </a:blipFill>
        </p:spPr>
      </p:sp>
      <p:sp>
        <p:nvSpPr>
          <p:cNvPr name="Freeform 9" id="9"/>
          <p:cNvSpPr/>
          <p:nvPr/>
        </p:nvSpPr>
        <p:spPr>
          <a:xfrm flipH="false" flipV="false" rot="0">
            <a:off x="-5579349" y="1750904"/>
            <a:ext cx="7325123" cy="6785192"/>
          </a:xfrm>
          <a:custGeom>
            <a:avLst/>
            <a:gdLst/>
            <a:ahLst/>
            <a:cxnLst/>
            <a:rect r="r" b="b" t="t" l="l"/>
            <a:pathLst>
              <a:path h="6785192" w="7325123">
                <a:moveTo>
                  <a:pt x="0" y="0"/>
                </a:moveTo>
                <a:lnTo>
                  <a:pt x="7325124" y="0"/>
                </a:lnTo>
                <a:lnTo>
                  <a:pt x="7325124" y="6785192"/>
                </a:lnTo>
                <a:lnTo>
                  <a:pt x="0" y="6785192"/>
                </a:lnTo>
                <a:lnTo>
                  <a:pt x="0" y="0"/>
                </a:lnTo>
                <a:close/>
              </a:path>
            </a:pathLst>
          </a:custGeom>
          <a:blipFill>
            <a:blip r:embed="rId2"/>
            <a:stretch>
              <a:fillRect l="0" t="-25391" r="0" b="-25391"/>
            </a:stretch>
          </a:blipFill>
        </p:spPr>
      </p:sp>
      <p:sp>
        <p:nvSpPr>
          <p:cNvPr name="Freeform 10" id="10"/>
          <p:cNvSpPr/>
          <p:nvPr/>
        </p:nvSpPr>
        <p:spPr>
          <a:xfrm flipH="false" flipV="false" rot="0">
            <a:off x="16267652" y="1799334"/>
            <a:ext cx="7325123" cy="6785192"/>
          </a:xfrm>
          <a:custGeom>
            <a:avLst/>
            <a:gdLst/>
            <a:ahLst/>
            <a:cxnLst/>
            <a:rect r="r" b="b" t="t" l="l"/>
            <a:pathLst>
              <a:path h="6785192" w="7325123">
                <a:moveTo>
                  <a:pt x="0" y="0"/>
                </a:moveTo>
                <a:lnTo>
                  <a:pt x="7325124" y="0"/>
                </a:lnTo>
                <a:lnTo>
                  <a:pt x="7325124" y="6785191"/>
                </a:lnTo>
                <a:lnTo>
                  <a:pt x="0" y="6785191"/>
                </a:lnTo>
                <a:lnTo>
                  <a:pt x="0" y="0"/>
                </a:lnTo>
                <a:close/>
              </a:path>
            </a:pathLst>
          </a:custGeom>
          <a:blipFill>
            <a:blip r:embed="rId2"/>
            <a:stretch>
              <a:fillRect l="0" t="-25391" r="0" b="-25391"/>
            </a:stretch>
          </a:blipFill>
        </p:spPr>
      </p:sp>
      <p:sp>
        <p:nvSpPr>
          <p:cNvPr name="Freeform 11" id="11"/>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3"/>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E7D4"/>
        </a:solidFill>
      </p:bgPr>
    </p:bg>
    <p:spTree>
      <p:nvGrpSpPr>
        <p:cNvPr id="1" name=""/>
        <p:cNvGrpSpPr/>
        <p:nvPr/>
      </p:nvGrpSpPr>
      <p:grpSpPr>
        <a:xfrm>
          <a:off x="0" y="0"/>
          <a:ext cx="0" cy="0"/>
          <a:chOff x="0" y="0"/>
          <a:chExt cx="0" cy="0"/>
        </a:xfrm>
      </p:grpSpPr>
      <p:sp>
        <p:nvSpPr>
          <p:cNvPr name="Freeform 2" id="2"/>
          <p:cNvSpPr/>
          <p:nvPr/>
        </p:nvSpPr>
        <p:spPr>
          <a:xfrm flipH="false" flipV="false" rot="0">
            <a:off x="-248948" y="-260669"/>
            <a:ext cx="1277648" cy="1289369"/>
          </a:xfrm>
          <a:custGeom>
            <a:avLst/>
            <a:gdLst/>
            <a:ahLst/>
            <a:cxnLst/>
            <a:rect r="r" b="b" t="t" l="l"/>
            <a:pathLst>
              <a:path h="1289369" w="1277648">
                <a:moveTo>
                  <a:pt x="0" y="0"/>
                </a:moveTo>
                <a:lnTo>
                  <a:pt x="1277648" y="0"/>
                </a:lnTo>
                <a:lnTo>
                  <a:pt x="1277648" y="1289369"/>
                </a:lnTo>
                <a:lnTo>
                  <a:pt x="0" y="12893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4747568">
            <a:off x="-659473" y="1101941"/>
            <a:ext cx="2098699" cy="1172648"/>
          </a:xfrm>
          <a:custGeom>
            <a:avLst/>
            <a:gdLst/>
            <a:ahLst/>
            <a:cxnLst/>
            <a:rect r="r" b="b" t="t" l="l"/>
            <a:pathLst>
              <a:path h="1172648" w="2098699">
                <a:moveTo>
                  <a:pt x="0" y="0"/>
                </a:moveTo>
                <a:lnTo>
                  <a:pt x="2098698" y="0"/>
                </a:lnTo>
                <a:lnTo>
                  <a:pt x="2098698" y="1172648"/>
                </a:lnTo>
                <a:lnTo>
                  <a:pt x="0" y="11726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7651526" y="1192035"/>
            <a:ext cx="1389352" cy="1389352"/>
          </a:xfrm>
          <a:custGeom>
            <a:avLst/>
            <a:gdLst/>
            <a:ahLst/>
            <a:cxnLst/>
            <a:rect r="r" b="b" t="t" l="l"/>
            <a:pathLst>
              <a:path h="1389352" w="1389352">
                <a:moveTo>
                  <a:pt x="0" y="0"/>
                </a:moveTo>
                <a:lnTo>
                  <a:pt x="1389352" y="0"/>
                </a:lnTo>
                <a:lnTo>
                  <a:pt x="1389352" y="1389352"/>
                </a:lnTo>
                <a:lnTo>
                  <a:pt x="0" y="13893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5" id="5"/>
          <p:cNvSpPr/>
          <p:nvPr/>
        </p:nvSpPr>
        <p:spPr>
          <a:xfrm flipH="false" flipV="false" rot="0">
            <a:off x="16777126" y="8887008"/>
            <a:ext cx="2263752" cy="2088311"/>
          </a:xfrm>
          <a:custGeom>
            <a:avLst/>
            <a:gdLst/>
            <a:ahLst/>
            <a:cxnLst/>
            <a:rect r="r" b="b" t="t" l="l"/>
            <a:pathLst>
              <a:path h="2088311" w="2263752">
                <a:moveTo>
                  <a:pt x="0" y="0"/>
                </a:moveTo>
                <a:lnTo>
                  <a:pt x="2263752" y="0"/>
                </a:lnTo>
                <a:lnTo>
                  <a:pt x="2263752" y="2088311"/>
                </a:lnTo>
                <a:lnTo>
                  <a:pt x="0" y="20883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6" id="6"/>
          <p:cNvSpPr txBox="true"/>
          <p:nvPr/>
        </p:nvSpPr>
        <p:spPr>
          <a:xfrm rot="0">
            <a:off x="4698578" y="4377804"/>
            <a:ext cx="8890843" cy="1321842"/>
          </a:xfrm>
          <a:prstGeom prst="rect">
            <a:avLst/>
          </a:prstGeom>
        </p:spPr>
        <p:txBody>
          <a:bodyPr anchor="t" rtlCol="false" tIns="0" lIns="0" bIns="0" rIns="0">
            <a:spAutoFit/>
          </a:bodyPr>
          <a:lstStyle/>
          <a:p>
            <a:pPr algn="ctr">
              <a:lnSpc>
                <a:spcPts val="10958"/>
              </a:lnSpc>
              <a:spcBef>
                <a:spcPct val="0"/>
              </a:spcBef>
            </a:pPr>
            <a:r>
              <a:rPr lang="en-US" sz="7305">
                <a:solidFill>
                  <a:srgbClr val="000000"/>
                </a:solidFill>
                <a:latin typeface="League Spartan"/>
              </a:rPr>
              <a:t>Recommendations</a:t>
            </a:r>
          </a:p>
        </p:txBody>
      </p:sp>
      <p:sp>
        <p:nvSpPr>
          <p:cNvPr name="TextBox 7" id="7"/>
          <p:cNvSpPr txBox="true"/>
          <p:nvPr/>
        </p:nvSpPr>
        <p:spPr>
          <a:xfrm rot="0">
            <a:off x="1916317" y="2138281"/>
            <a:ext cx="6578927" cy="1641185"/>
          </a:xfrm>
          <a:prstGeom prst="rect">
            <a:avLst/>
          </a:prstGeom>
        </p:spPr>
        <p:txBody>
          <a:bodyPr anchor="t" rtlCol="false" tIns="0" lIns="0" bIns="0" rIns="0">
            <a:spAutoFit/>
          </a:bodyPr>
          <a:lstStyle/>
          <a:p>
            <a:pPr algn="ctr">
              <a:lnSpc>
                <a:spcPts val="4440"/>
              </a:lnSpc>
              <a:spcBef>
                <a:spcPct val="0"/>
              </a:spcBef>
            </a:pPr>
            <a:r>
              <a:rPr lang="en-US" sz="2960">
                <a:solidFill>
                  <a:srgbClr val="000000"/>
                </a:solidFill>
                <a:latin typeface="League Spartan"/>
              </a:rPr>
              <a:t>Implement advanced data augmentation techniques to enhance model generalization.</a:t>
            </a:r>
          </a:p>
        </p:txBody>
      </p:sp>
      <p:sp>
        <p:nvSpPr>
          <p:cNvPr name="TextBox 8" id="8"/>
          <p:cNvSpPr txBox="true"/>
          <p:nvPr/>
        </p:nvSpPr>
        <p:spPr>
          <a:xfrm rot="0">
            <a:off x="1163630" y="6153752"/>
            <a:ext cx="5719182" cy="1602545"/>
          </a:xfrm>
          <a:prstGeom prst="rect">
            <a:avLst/>
          </a:prstGeom>
        </p:spPr>
        <p:txBody>
          <a:bodyPr anchor="t" rtlCol="false" tIns="0" lIns="0" bIns="0" rIns="0">
            <a:spAutoFit/>
          </a:bodyPr>
          <a:lstStyle/>
          <a:p>
            <a:pPr algn="ctr">
              <a:lnSpc>
                <a:spcPts val="4296"/>
              </a:lnSpc>
              <a:spcBef>
                <a:spcPct val="0"/>
              </a:spcBef>
            </a:pPr>
            <a:r>
              <a:rPr lang="en-US" sz="2864">
                <a:solidFill>
                  <a:srgbClr val="000000"/>
                </a:solidFill>
                <a:latin typeface="League Spartan"/>
              </a:rPr>
              <a:t>Explore custom YOLO model development for fine-tuned ship detection parameters.</a:t>
            </a:r>
          </a:p>
        </p:txBody>
      </p:sp>
      <p:sp>
        <p:nvSpPr>
          <p:cNvPr name="TextBox 9" id="9"/>
          <p:cNvSpPr txBox="true"/>
          <p:nvPr/>
        </p:nvSpPr>
        <p:spPr>
          <a:xfrm rot="0">
            <a:off x="10042487" y="1593015"/>
            <a:ext cx="6239012" cy="1731014"/>
          </a:xfrm>
          <a:prstGeom prst="rect">
            <a:avLst/>
          </a:prstGeom>
        </p:spPr>
        <p:txBody>
          <a:bodyPr anchor="t" rtlCol="false" tIns="0" lIns="0" bIns="0" rIns="0">
            <a:spAutoFit/>
          </a:bodyPr>
          <a:lstStyle/>
          <a:p>
            <a:pPr algn="ctr">
              <a:lnSpc>
                <a:spcPts val="4604"/>
              </a:lnSpc>
              <a:spcBef>
                <a:spcPct val="0"/>
              </a:spcBef>
            </a:pPr>
            <a:r>
              <a:rPr lang="en-US" sz="3069">
                <a:solidFill>
                  <a:srgbClr val="000000"/>
                </a:solidFill>
                <a:latin typeface="League Spartan"/>
              </a:rPr>
              <a:t>Extend training periods and increase batch sizes for enhanced model performance.</a:t>
            </a:r>
          </a:p>
        </p:txBody>
      </p:sp>
      <p:sp>
        <p:nvSpPr>
          <p:cNvPr name="TextBox 10" id="10"/>
          <p:cNvSpPr txBox="true"/>
          <p:nvPr/>
        </p:nvSpPr>
        <p:spPr>
          <a:xfrm rot="0">
            <a:off x="9726994" y="6226536"/>
            <a:ext cx="6554505" cy="2417985"/>
          </a:xfrm>
          <a:prstGeom prst="rect">
            <a:avLst/>
          </a:prstGeom>
        </p:spPr>
        <p:txBody>
          <a:bodyPr anchor="t" rtlCol="false" tIns="0" lIns="0" bIns="0" rIns="0">
            <a:spAutoFit/>
          </a:bodyPr>
          <a:lstStyle/>
          <a:p>
            <a:pPr algn="ctr">
              <a:lnSpc>
                <a:spcPts val="4836"/>
              </a:lnSpc>
              <a:spcBef>
                <a:spcPct val="0"/>
              </a:spcBef>
            </a:pPr>
            <a:r>
              <a:rPr lang="en-US" sz="3224">
                <a:solidFill>
                  <a:srgbClr val="000000"/>
                </a:solidFill>
                <a:latin typeface="League Spartan"/>
              </a:rPr>
              <a:t>Explorating and incorporating further preprocessing methods and testing it on diverse sea conditions</a:t>
            </a:r>
          </a:p>
        </p:txBody>
      </p:sp>
      <p:sp>
        <p:nvSpPr>
          <p:cNvPr name="Freeform 11" id="11"/>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10"/>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2"/>
            <a:stretch>
              <a:fillRect l="0" t="0" r="0" b="0"/>
            </a:stretch>
          </a:blipFill>
        </p:spPr>
      </p:sp>
      <p:grpSp>
        <p:nvGrpSpPr>
          <p:cNvPr name="Group 3" id="3"/>
          <p:cNvGrpSpPr/>
          <p:nvPr/>
        </p:nvGrpSpPr>
        <p:grpSpPr>
          <a:xfrm rot="0">
            <a:off x="8433580" y="4183772"/>
            <a:ext cx="8193163" cy="2274667"/>
            <a:chOff x="0" y="0"/>
            <a:chExt cx="10924217" cy="3032889"/>
          </a:xfrm>
        </p:grpSpPr>
        <p:sp>
          <p:nvSpPr>
            <p:cNvPr name="TextBox 4" id="4"/>
            <p:cNvSpPr txBox="true"/>
            <p:nvPr/>
          </p:nvSpPr>
          <p:spPr>
            <a:xfrm rot="0">
              <a:off x="2309519" y="2668822"/>
              <a:ext cx="6305178" cy="364067"/>
            </a:xfrm>
            <a:prstGeom prst="rect">
              <a:avLst/>
            </a:prstGeom>
          </p:spPr>
          <p:txBody>
            <a:bodyPr anchor="t" rtlCol="false" tIns="0" lIns="0" bIns="0" rIns="0">
              <a:spAutoFit/>
            </a:bodyPr>
            <a:lstStyle/>
            <a:p>
              <a:pPr algn="ctr" marL="0" indent="0" lvl="0">
                <a:lnSpc>
                  <a:spcPts val="1900"/>
                </a:lnSpc>
                <a:spcBef>
                  <a:spcPct val="0"/>
                </a:spcBef>
              </a:pPr>
              <a:r>
                <a:rPr lang="en-US" sz="2000">
                  <a:solidFill>
                    <a:srgbClr val="000000"/>
                  </a:solidFill>
                  <a:latin typeface="Open Sans"/>
                </a:rPr>
                <a:t>Relevant Literature</a:t>
              </a:r>
            </a:p>
          </p:txBody>
        </p:sp>
        <p:sp>
          <p:nvSpPr>
            <p:cNvPr name="TextBox 5" id="5"/>
            <p:cNvSpPr txBox="true"/>
            <p:nvPr/>
          </p:nvSpPr>
          <p:spPr>
            <a:xfrm rot="0">
              <a:off x="0" y="314325"/>
              <a:ext cx="10924217" cy="1920876"/>
            </a:xfrm>
            <a:prstGeom prst="rect">
              <a:avLst/>
            </a:prstGeom>
          </p:spPr>
          <p:txBody>
            <a:bodyPr anchor="t" rtlCol="false" tIns="0" lIns="0" bIns="0" rIns="0">
              <a:spAutoFit/>
            </a:bodyPr>
            <a:lstStyle/>
            <a:p>
              <a:pPr algn="ctr" marL="0" indent="0" lvl="0">
                <a:lnSpc>
                  <a:spcPts val="9900"/>
                </a:lnSpc>
                <a:spcBef>
                  <a:spcPct val="0"/>
                </a:spcBef>
              </a:pPr>
              <a:r>
                <a:rPr lang="en-US" sz="11000">
                  <a:solidFill>
                    <a:srgbClr val="000000"/>
                  </a:solidFill>
                  <a:latin typeface="Open Sans Bold"/>
                </a:rPr>
                <a:t>References</a:t>
              </a:r>
            </a:p>
          </p:txBody>
        </p:sp>
      </p:grpSp>
      <p:sp>
        <p:nvSpPr>
          <p:cNvPr name="Freeform 6" id="6"/>
          <p:cNvSpPr/>
          <p:nvPr/>
        </p:nvSpPr>
        <p:spPr>
          <a:xfrm flipH="false" flipV="false" rot="0">
            <a:off x="1482109" y="2333975"/>
            <a:ext cx="6130305" cy="5974261"/>
          </a:xfrm>
          <a:custGeom>
            <a:avLst/>
            <a:gdLst/>
            <a:ahLst/>
            <a:cxnLst/>
            <a:rect r="r" b="b" t="t" l="l"/>
            <a:pathLst>
              <a:path h="5974261" w="6130305">
                <a:moveTo>
                  <a:pt x="0" y="0"/>
                </a:moveTo>
                <a:lnTo>
                  <a:pt x="6130304" y="0"/>
                </a:lnTo>
                <a:lnTo>
                  <a:pt x="6130304" y="5974260"/>
                </a:lnTo>
                <a:lnTo>
                  <a:pt x="0" y="59742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true" rot="0">
            <a:off x="7283200" y="9262953"/>
            <a:ext cx="4515198" cy="525405"/>
          </a:xfrm>
          <a:custGeom>
            <a:avLst/>
            <a:gdLst/>
            <a:ahLst/>
            <a:cxnLst/>
            <a:rect r="r" b="b" t="t" l="l"/>
            <a:pathLst>
              <a:path h="525405" w="4515198">
                <a:moveTo>
                  <a:pt x="0" y="525405"/>
                </a:moveTo>
                <a:lnTo>
                  <a:pt x="4515198" y="525405"/>
                </a:lnTo>
                <a:lnTo>
                  <a:pt x="4515198" y="0"/>
                </a:lnTo>
                <a:lnTo>
                  <a:pt x="0" y="0"/>
                </a:lnTo>
                <a:lnTo>
                  <a:pt x="0" y="52540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65182">
            <a:off x="7629581" y="9433485"/>
            <a:ext cx="3236757" cy="376641"/>
          </a:xfrm>
          <a:custGeom>
            <a:avLst/>
            <a:gdLst/>
            <a:ahLst/>
            <a:cxnLst/>
            <a:rect r="r" b="b" t="t" l="l"/>
            <a:pathLst>
              <a:path h="376641" w="3236757">
                <a:moveTo>
                  <a:pt x="0" y="0"/>
                </a:moveTo>
                <a:lnTo>
                  <a:pt x="3236757" y="0"/>
                </a:lnTo>
                <a:lnTo>
                  <a:pt x="3236757" y="376640"/>
                </a:lnTo>
                <a:lnTo>
                  <a:pt x="0" y="3766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65182">
            <a:off x="8401206" y="9195627"/>
            <a:ext cx="3236757" cy="376641"/>
          </a:xfrm>
          <a:custGeom>
            <a:avLst/>
            <a:gdLst/>
            <a:ahLst/>
            <a:cxnLst/>
            <a:rect r="r" b="b" t="t" l="l"/>
            <a:pathLst>
              <a:path h="376641" w="3236757">
                <a:moveTo>
                  <a:pt x="0" y="0"/>
                </a:moveTo>
                <a:lnTo>
                  <a:pt x="3236757" y="0"/>
                </a:lnTo>
                <a:lnTo>
                  <a:pt x="3236757" y="376641"/>
                </a:lnTo>
                <a:lnTo>
                  <a:pt x="0" y="3766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true" rot="-255230">
            <a:off x="7960801" y="9586037"/>
            <a:ext cx="2574318" cy="299557"/>
          </a:xfrm>
          <a:custGeom>
            <a:avLst/>
            <a:gdLst/>
            <a:ahLst/>
            <a:cxnLst/>
            <a:rect r="r" b="b" t="t" l="l"/>
            <a:pathLst>
              <a:path h="299557" w="2574318">
                <a:moveTo>
                  <a:pt x="0" y="299557"/>
                </a:moveTo>
                <a:lnTo>
                  <a:pt x="2574318" y="299557"/>
                </a:lnTo>
                <a:lnTo>
                  <a:pt x="2574318" y="0"/>
                </a:lnTo>
                <a:lnTo>
                  <a:pt x="0" y="0"/>
                </a:lnTo>
                <a:lnTo>
                  <a:pt x="0" y="29955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390362" y="8261834"/>
            <a:ext cx="1715196" cy="1526524"/>
          </a:xfrm>
          <a:custGeom>
            <a:avLst/>
            <a:gdLst/>
            <a:ahLst/>
            <a:cxnLst/>
            <a:rect r="r" b="b" t="t" l="l"/>
            <a:pathLst>
              <a:path h="1526524" w="1715196">
                <a:moveTo>
                  <a:pt x="0" y="0"/>
                </a:moveTo>
                <a:lnTo>
                  <a:pt x="1715196" y="0"/>
                </a:lnTo>
                <a:lnTo>
                  <a:pt x="1715196" y="1526524"/>
                </a:lnTo>
                <a:lnTo>
                  <a:pt x="0" y="1526524"/>
                </a:lnTo>
                <a:lnTo>
                  <a:pt x="0" y="0"/>
                </a:lnTo>
                <a:close/>
              </a:path>
            </a:pathLst>
          </a:custGeom>
          <a:blipFill>
            <a:blip r:embed="rId4"/>
            <a:stretch>
              <a:fillRect l="0" t="0" r="0" b="0"/>
            </a:stretch>
          </a:blipFill>
        </p:spPr>
      </p:sp>
      <p:sp>
        <p:nvSpPr>
          <p:cNvPr name="TextBox 7" id="7"/>
          <p:cNvSpPr txBox="true"/>
          <p:nvPr/>
        </p:nvSpPr>
        <p:spPr>
          <a:xfrm rot="0">
            <a:off x="618310" y="1461583"/>
            <a:ext cx="17051381" cy="6611191"/>
          </a:xfrm>
          <a:prstGeom prst="rect">
            <a:avLst/>
          </a:prstGeom>
        </p:spPr>
        <p:txBody>
          <a:bodyPr anchor="t" rtlCol="false" tIns="0" lIns="0" bIns="0" rIns="0">
            <a:spAutoFit/>
          </a:bodyPr>
          <a:lstStyle/>
          <a:p>
            <a:pPr algn="l" marL="427581" indent="-213791" lvl="1">
              <a:lnSpc>
                <a:spcPts val="2970"/>
              </a:lnSpc>
              <a:buFont typeface="Arial"/>
              <a:buChar char="•"/>
            </a:pPr>
            <a:r>
              <a:rPr lang="en-US" sz="1980">
                <a:solidFill>
                  <a:srgbClr val="000000"/>
                </a:solidFill>
                <a:latin typeface="Open Sans"/>
              </a:rPr>
              <a:t>Corbane, C., Najman, L., &amp; Pecoul, E. (December 2010). A complete processing chain for ship detection using optical satellite imagery. ResearchGate. Retrieved from </a:t>
            </a:r>
            <a:r>
              <a:rPr lang="en-US" sz="1980" u="sng">
                <a:solidFill>
                  <a:srgbClr val="000000"/>
                </a:solidFill>
                <a:latin typeface="Open Sans"/>
                <a:hlinkClick r:id="rId5" tooltip="https://www.researchgate.net/publication/228346316_A_complete_processing_chain_for_ship%20_detection_using_optical_satellite_imagery"/>
              </a:rPr>
              <a:t>https://www.researchgate.net/publication/228346316_A_complete_processing_chain_for_ship _detection_using_optical_satellite_imagery</a:t>
            </a:r>
          </a:p>
          <a:p>
            <a:pPr algn="l">
              <a:lnSpc>
                <a:spcPts val="2970"/>
              </a:lnSpc>
            </a:pPr>
          </a:p>
          <a:p>
            <a:pPr algn="l" marL="427581" indent="-213791" lvl="1">
              <a:lnSpc>
                <a:spcPts val="2970"/>
              </a:lnSpc>
              <a:buFont typeface="Arial"/>
              <a:buChar char="•"/>
            </a:pPr>
            <a:r>
              <a:rPr lang="en-US" sz="1980">
                <a:solidFill>
                  <a:srgbClr val="000000"/>
                </a:solidFill>
                <a:latin typeface="Open Sans"/>
              </a:rPr>
              <a:t>Zheng, Y., Er, M. J., Yi, G., &amp; Shen, S. (July 2021). RepUNet: A Fast Image Semantic Segmentation Model Based on Convolutional Reparameterization of Ship Satellite Images. In 2021 6th International Conference on Automation, Control and Robotics Engineering (CACRE) (pp. 1-3). DOI: 10.1109/CACRE52464.2021.9501337. Retrieved from </a:t>
            </a:r>
            <a:r>
              <a:rPr lang="en-US" sz="1980" u="sng">
                <a:solidFill>
                  <a:srgbClr val="000000"/>
                </a:solidFill>
                <a:latin typeface="Open Sans"/>
                <a:hlinkClick r:id="rId6" tooltip="https://www.researchgate.net/publication/353809581_RepUNetA_Fast_Image_Semantic_Seg%20mentation_Model_Based_on_Convolutional_Reparameterization_of_Ship_Satellite_Images"/>
              </a:rPr>
              <a:t>https://www.researchgate.net/publication/353809581_RepUNetA_Fast_Image_Semantic_Seg mentation_Model_Based_on_Convolutional_Reparameterization_of_Ship_Satellite_Images</a:t>
            </a:r>
          </a:p>
          <a:p>
            <a:pPr algn="l">
              <a:lnSpc>
                <a:spcPts val="2970"/>
              </a:lnSpc>
            </a:pPr>
          </a:p>
          <a:p>
            <a:pPr algn="l" marL="427581" indent="-213791" lvl="1">
              <a:lnSpc>
                <a:spcPts val="2970"/>
              </a:lnSpc>
              <a:buFont typeface="Arial"/>
              <a:buChar char="•"/>
            </a:pPr>
            <a:r>
              <a:rPr lang="en-US" sz="1980">
                <a:solidFill>
                  <a:srgbClr val="000000"/>
                </a:solidFill>
                <a:latin typeface="Open Sans"/>
              </a:rPr>
              <a:t>Ronneberger, O., Fischer, P., &amp; Brox, T. (May 2015). U-Net: Convolutional Networks for Biomedical Image Segmentation. arXiv:1505.04597 [cs.CV]. Retrieved from </a:t>
            </a:r>
            <a:r>
              <a:rPr lang="en-US" sz="1980" u="sng">
                <a:solidFill>
                  <a:srgbClr val="000000"/>
                </a:solidFill>
                <a:latin typeface="Open Sans"/>
                <a:hlinkClick r:id="rId7" tooltip="https://arxiv.org/abs/1505.04597"/>
              </a:rPr>
              <a:t>https://arxiv.org/abs/1505.04597</a:t>
            </a:r>
          </a:p>
          <a:p>
            <a:pPr algn="l">
              <a:lnSpc>
                <a:spcPts val="2970"/>
              </a:lnSpc>
            </a:pPr>
          </a:p>
          <a:p>
            <a:pPr algn="l" marL="427581" indent="-213791" lvl="1">
              <a:lnSpc>
                <a:spcPts val="2970"/>
              </a:lnSpc>
              <a:buFont typeface="Arial"/>
              <a:buChar char="•"/>
            </a:pPr>
            <a:r>
              <a:rPr lang="en-US" sz="1980">
                <a:solidFill>
                  <a:srgbClr val="000000"/>
                </a:solidFill>
                <a:latin typeface="Open Sans"/>
              </a:rPr>
              <a:t>Bezerra, D.X., Lorenzzetti, J.A., &amp; Paes, R.L. (2023). Marine Environmental Impact on CFAR Ship Detection as Measured by Wave Age in SAR Images. Remote Sensing, 15(13), 3441. </a:t>
            </a:r>
            <a:r>
              <a:rPr lang="en-US" sz="1980" u="sng">
                <a:solidFill>
                  <a:srgbClr val="000000"/>
                </a:solidFill>
                <a:latin typeface="Open Sans"/>
                <a:hlinkClick r:id="rId8" tooltip="https://doi.org/10.3390/rs15133441"/>
              </a:rPr>
              <a:t>https://doi.org/10.3390/rs15133441</a:t>
            </a:r>
          </a:p>
          <a:p>
            <a:pPr algn="l">
              <a:lnSpc>
                <a:spcPts val="2970"/>
              </a:lnSpc>
            </a:pPr>
          </a:p>
          <a:p>
            <a:pPr algn="l" marL="427581" indent="-213791" lvl="1">
              <a:lnSpc>
                <a:spcPts val="2970"/>
              </a:lnSpc>
              <a:buFont typeface="Arial"/>
              <a:buChar char="•"/>
            </a:pPr>
            <a:r>
              <a:rPr lang="en-US" sz="1980">
                <a:solidFill>
                  <a:srgbClr val="000000"/>
                </a:solidFill>
                <a:latin typeface="Open Sans"/>
              </a:rPr>
              <a:t>Jiang, Q., Wang, S., Ziou, D., El-Zaart, A., Rey, M.T., Benie, G.B., &amp; Henschel, M. (1998). Ship Detection in Radarsat SAR Imagery. Proceedings of the 1998 IEEE International Conference on Systems, Man, and Cybernetics (Volume 5). </a:t>
            </a:r>
            <a:r>
              <a:rPr lang="en-US" sz="1980" u="sng">
                <a:solidFill>
                  <a:srgbClr val="000000"/>
                </a:solidFill>
                <a:latin typeface="Open Sans"/>
                <a:hlinkClick r:id="rId9" tooltip="https://doi.org/10.1109/ICSMC.1998.727570"/>
              </a:rPr>
              <a:t>https://doi.org/10.1109/ICSMC.1998.727570</a:t>
            </a:r>
          </a:p>
        </p:txBody>
      </p:sp>
      <p:sp>
        <p:nvSpPr>
          <p:cNvPr name="Freeform 8" id="8"/>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10"/>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TextBox 2" id="2"/>
          <p:cNvSpPr txBox="true"/>
          <p:nvPr/>
        </p:nvSpPr>
        <p:spPr>
          <a:xfrm rot="0">
            <a:off x="4909180" y="4403440"/>
            <a:ext cx="8469639" cy="1651570"/>
          </a:xfrm>
          <a:prstGeom prst="rect">
            <a:avLst/>
          </a:prstGeom>
        </p:spPr>
        <p:txBody>
          <a:bodyPr anchor="t" rtlCol="false" tIns="0" lIns="0" bIns="0" rIns="0">
            <a:spAutoFit/>
          </a:bodyPr>
          <a:lstStyle/>
          <a:p>
            <a:pPr algn="l" marL="0" indent="0" lvl="0">
              <a:lnSpc>
                <a:spcPts val="12560"/>
              </a:lnSpc>
            </a:pPr>
            <a:r>
              <a:rPr lang="en-US" sz="11962">
                <a:solidFill>
                  <a:srgbClr val="000000"/>
                </a:solidFill>
                <a:latin typeface="Open Sans Bold"/>
              </a:rPr>
              <a:t>Thank you!</a:t>
            </a:r>
          </a:p>
        </p:txBody>
      </p:sp>
      <p:sp>
        <p:nvSpPr>
          <p:cNvPr name="Freeform 3" id="3"/>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0">
            <a:off x="-2559177" y="0"/>
            <a:ext cx="10287000" cy="10287000"/>
          </a:xfrm>
          <a:custGeom>
            <a:avLst/>
            <a:gdLst/>
            <a:ahLst/>
            <a:cxnLst/>
            <a:rect r="r" b="b" t="t" l="l"/>
            <a:pathLst>
              <a:path h="10287000" w="10287000">
                <a:moveTo>
                  <a:pt x="0" y="0"/>
                </a:moveTo>
                <a:lnTo>
                  <a:pt x="10287000" y="0"/>
                </a:lnTo>
                <a:lnTo>
                  <a:pt x="10287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588383" y="2269895"/>
            <a:ext cx="8882743" cy="7308215"/>
          </a:xfrm>
          <a:prstGeom prst="rect">
            <a:avLst/>
          </a:prstGeom>
        </p:spPr>
        <p:txBody>
          <a:bodyPr anchor="t" rtlCol="false" tIns="0" lIns="0" bIns="0" rIns="0">
            <a:spAutoFit/>
          </a:bodyPr>
          <a:lstStyle/>
          <a:p>
            <a:pPr algn="l" marL="0" indent="0" lvl="0">
              <a:lnSpc>
                <a:spcPts val="3639"/>
              </a:lnSpc>
              <a:spcBef>
                <a:spcPct val="0"/>
              </a:spcBef>
            </a:pPr>
            <a:r>
              <a:rPr lang="en-US" sz="2799">
                <a:solidFill>
                  <a:srgbClr val="000000"/>
                </a:solidFill>
                <a:latin typeface="Open Sans"/>
              </a:rPr>
              <a:t>Ship detection from remote sensing imagery is essential for maritime security, encompassing traffic surveillance, combating illegal fisheries, monitoring oil discharges, and overseeing sea pollution. Traditional systems like AIS, LRIT, and VMS aid in vessel tracking but struggle with non-cooperative ships. Using Synthetic Aperture Radar (SAR), enhances surveillance, crucial for global industries such as fishing, shipping, and energy transport. In recent years, there has been a growing focus on automating vessel detection in SAR satellite imagery. Our project contributes to the goal of improve detection accuracy and reliability, by proposing novel preprocessing steps to remove outliers and exploring instance segmentation models trained on SAR image datasets .</a:t>
            </a:r>
          </a:p>
        </p:txBody>
      </p:sp>
      <p:sp>
        <p:nvSpPr>
          <p:cNvPr name="TextBox 4" id="4"/>
          <p:cNvSpPr txBox="true"/>
          <p:nvPr/>
        </p:nvSpPr>
        <p:spPr>
          <a:xfrm rot="0">
            <a:off x="8588383" y="741720"/>
            <a:ext cx="6651799" cy="1752600"/>
          </a:xfrm>
          <a:prstGeom prst="rect">
            <a:avLst/>
          </a:prstGeom>
        </p:spPr>
        <p:txBody>
          <a:bodyPr anchor="t" rtlCol="false" tIns="0" lIns="0" bIns="0" rIns="0">
            <a:spAutoFit/>
          </a:bodyPr>
          <a:lstStyle/>
          <a:p>
            <a:pPr algn="l">
              <a:lnSpc>
                <a:spcPts val="5159"/>
              </a:lnSpc>
            </a:pPr>
            <a:r>
              <a:rPr lang="en-US" sz="4299">
                <a:solidFill>
                  <a:srgbClr val="000000"/>
                </a:solidFill>
                <a:latin typeface="Open Sans Bold"/>
              </a:rPr>
              <a:t>Ship Detection in S1 SAR Imagery Using DL </a:t>
            </a:r>
          </a:p>
          <a:p>
            <a:pPr algn="l" marL="0" indent="0" lvl="0">
              <a:lnSpc>
                <a:spcPts val="3600"/>
              </a:lnSpc>
              <a:spcBef>
                <a:spcPct val="0"/>
              </a:spcBef>
            </a:pPr>
          </a:p>
        </p:txBody>
      </p:sp>
      <p:sp>
        <p:nvSpPr>
          <p:cNvPr name="Freeform 5" id="5"/>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3"/>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5707186" y="4006167"/>
            <a:ext cx="11552114" cy="2274667"/>
            <a:chOff x="0" y="0"/>
            <a:chExt cx="15402819" cy="3032889"/>
          </a:xfrm>
        </p:grpSpPr>
        <p:sp>
          <p:nvSpPr>
            <p:cNvPr name="TextBox 3" id="3"/>
            <p:cNvSpPr txBox="true"/>
            <p:nvPr/>
          </p:nvSpPr>
          <p:spPr>
            <a:xfrm rot="0">
              <a:off x="3256353" y="2668822"/>
              <a:ext cx="8890113" cy="364067"/>
            </a:xfrm>
            <a:prstGeom prst="rect">
              <a:avLst/>
            </a:prstGeom>
          </p:spPr>
          <p:txBody>
            <a:bodyPr anchor="t" rtlCol="false" tIns="0" lIns="0" bIns="0" rIns="0">
              <a:spAutoFit/>
            </a:bodyPr>
            <a:lstStyle/>
            <a:p>
              <a:pPr algn="ctr" marL="0" indent="0" lvl="0">
                <a:lnSpc>
                  <a:spcPts val="1900"/>
                </a:lnSpc>
                <a:spcBef>
                  <a:spcPct val="0"/>
                </a:spcBef>
              </a:pPr>
              <a:r>
                <a:rPr lang="en-US" sz="2000">
                  <a:solidFill>
                    <a:srgbClr val="000000"/>
                  </a:solidFill>
                  <a:latin typeface="Open Sans"/>
                </a:rPr>
                <a:t>Data Source and Tools Used</a:t>
              </a:r>
            </a:p>
          </p:txBody>
        </p:sp>
        <p:sp>
          <p:nvSpPr>
            <p:cNvPr name="TextBox 4" id="4"/>
            <p:cNvSpPr txBox="true"/>
            <p:nvPr/>
          </p:nvSpPr>
          <p:spPr>
            <a:xfrm rot="0">
              <a:off x="0" y="314325"/>
              <a:ext cx="15402819" cy="1920876"/>
            </a:xfrm>
            <a:prstGeom prst="rect">
              <a:avLst/>
            </a:prstGeom>
          </p:spPr>
          <p:txBody>
            <a:bodyPr anchor="t" rtlCol="false" tIns="0" lIns="0" bIns="0" rIns="0">
              <a:spAutoFit/>
            </a:bodyPr>
            <a:lstStyle/>
            <a:p>
              <a:pPr algn="ctr" marL="0" indent="0" lvl="0">
                <a:lnSpc>
                  <a:spcPts val="9900"/>
                </a:lnSpc>
                <a:spcBef>
                  <a:spcPct val="0"/>
                </a:spcBef>
              </a:pPr>
              <a:r>
                <a:rPr lang="en-US" sz="11000">
                  <a:solidFill>
                    <a:srgbClr val="000000"/>
                  </a:solidFill>
                  <a:latin typeface="Open Sans Bold"/>
                </a:rPr>
                <a:t>Data and Tools</a:t>
              </a:r>
            </a:p>
          </p:txBody>
        </p:sp>
      </p:grpSp>
      <p:sp>
        <p:nvSpPr>
          <p:cNvPr name="Freeform 5" id="5"/>
          <p:cNvSpPr/>
          <p:nvPr/>
        </p:nvSpPr>
        <p:spPr>
          <a:xfrm flipH="false" flipV="false" rot="0">
            <a:off x="1028700" y="2507734"/>
            <a:ext cx="4678486" cy="5271533"/>
          </a:xfrm>
          <a:custGeom>
            <a:avLst/>
            <a:gdLst/>
            <a:ahLst/>
            <a:cxnLst/>
            <a:rect r="r" b="b" t="t" l="l"/>
            <a:pathLst>
              <a:path h="5271533" w="4678486">
                <a:moveTo>
                  <a:pt x="0" y="0"/>
                </a:moveTo>
                <a:lnTo>
                  <a:pt x="4678486" y="0"/>
                </a:lnTo>
                <a:lnTo>
                  <a:pt x="4678486" y="5271532"/>
                </a:lnTo>
                <a:lnTo>
                  <a:pt x="0" y="52715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4"/>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991893">
            <a:off x="-6703301" y="-9599792"/>
            <a:ext cx="31255389" cy="30635242"/>
          </a:xfrm>
          <a:custGeom>
            <a:avLst/>
            <a:gdLst/>
            <a:ahLst/>
            <a:cxnLst/>
            <a:rect r="r" b="b" t="t" l="l"/>
            <a:pathLst>
              <a:path h="30635242" w="31255389">
                <a:moveTo>
                  <a:pt x="0" y="0"/>
                </a:moveTo>
                <a:lnTo>
                  <a:pt x="31255389" y="0"/>
                </a:lnTo>
                <a:lnTo>
                  <a:pt x="31255389" y="30635242"/>
                </a:lnTo>
                <a:lnTo>
                  <a:pt x="0" y="30635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4"/>
            <a:stretch>
              <a:fillRect l="0" t="0" r="0" b="0"/>
            </a:stretch>
          </a:blipFill>
        </p:spPr>
      </p:sp>
      <p:grpSp>
        <p:nvGrpSpPr>
          <p:cNvPr name="Group 4" id="4"/>
          <p:cNvGrpSpPr/>
          <p:nvPr/>
        </p:nvGrpSpPr>
        <p:grpSpPr>
          <a:xfrm rot="0">
            <a:off x="1041287" y="7404507"/>
            <a:ext cx="5149877" cy="1853793"/>
            <a:chOff x="0" y="0"/>
            <a:chExt cx="6866503" cy="2471725"/>
          </a:xfrm>
        </p:grpSpPr>
        <p:sp>
          <p:nvSpPr>
            <p:cNvPr name="Freeform 5" id="5"/>
            <p:cNvSpPr/>
            <p:nvPr/>
          </p:nvSpPr>
          <p:spPr>
            <a:xfrm flipH="false" flipV="false" rot="0">
              <a:off x="4849763" y="0"/>
              <a:ext cx="1596736" cy="1813410"/>
            </a:xfrm>
            <a:custGeom>
              <a:avLst/>
              <a:gdLst/>
              <a:ahLst/>
              <a:cxnLst/>
              <a:rect r="r" b="b" t="t" l="l"/>
              <a:pathLst>
                <a:path h="1813410" w="1596736">
                  <a:moveTo>
                    <a:pt x="0" y="0"/>
                  </a:moveTo>
                  <a:lnTo>
                    <a:pt x="1596736" y="0"/>
                  </a:lnTo>
                  <a:lnTo>
                    <a:pt x="1596736" y="1813410"/>
                  </a:lnTo>
                  <a:lnTo>
                    <a:pt x="0" y="1813410"/>
                  </a:lnTo>
                  <a:lnTo>
                    <a:pt x="0" y="0"/>
                  </a:lnTo>
                  <a:close/>
                </a:path>
              </a:pathLst>
            </a:custGeom>
            <a:blipFill>
              <a:blip r:embed="rId5"/>
              <a:stretch>
                <a:fillRect l="-30908" t="-5705" r="-31414" b="-5656"/>
              </a:stretch>
            </a:blipFill>
          </p:spPr>
        </p:sp>
        <p:sp>
          <p:nvSpPr>
            <p:cNvPr name="Freeform 6" id="6"/>
            <p:cNvSpPr/>
            <p:nvPr/>
          </p:nvSpPr>
          <p:spPr>
            <a:xfrm flipH="false" flipV="false" rot="0">
              <a:off x="1607818" y="0"/>
              <a:ext cx="3036278" cy="1813410"/>
            </a:xfrm>
            <a:custGeom>
              <a:avLst/>
              <a:gdLst/>
              <a:ahLst/>
              <a:cxnLst/>
              <a:rect r="r" b="b" t="t" l="l"/>
              <a:pathLst>
                <a:path h="1813410" w="3036278">
                  <a:moveTo>
                    <a:pt x="0" y="0"/>
                  </a:moveTo>
                  <a:lnTo>
                    <a:pt x="3036277" y="0"/>
                  </a:lnTo>
                  <a:lnTo>
                    <a:pt x="3036277" y="1813410"/>
                  </a:lnTo>
                  <a:lnTo>
                    <a:pt x="0" y="1813410"/>
                  </a:lnTo>
                  <a:lnTo>
                    <a:pt x="0" y="0"/>
                  </a:lnTo>
                  <a:close/>
                </a:path>
              </a:pathLst>
            </a:custGeom>
            <a:blipFill>
              <a:blip r:embed="rId6"/>
              <a:stretch>
                <a:fillRect l="-28058" t="-29046" r="-26776" b="-30740"/>
              </a:stretch>
            </a:blipFill>
          </p:spPr>
        </p:sp>
        <p:sp>
          <p:nvSpPr>
            <p:cNvPr name="TextBox 7" id="7"/>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sz="9020">
                  <a:solidFill>
                    <a:srgbClr val="000000"/>
                  </a:solidFill>
                  <a:latin typeface="Bebas Neue Bold"/>
                </a:rPr>
                <a:t>06</a:t>
              </a:r>
            </a:p>
          </p:txBody>
        </p:sp>
        <p:sp>
          <p:nvSpPr>
            <p:cNvPr name="TextBox 8" id="8"/>
            <p:cNvSpPr txBox="true"/>
            <p:nvPr/>
          </p:nvSpPr>
          <p:spPr>
            <a:xfrm rot="0">
              <a:off x="1420191" y="2045216"/>
              <a:ext cx="5446312" cy="426508"/>
            </a:xfrm>
            <a:prstGeom prst="rect">
              <a:avLst/>
            </a:prstGeom>
          </p:spPr>
          <p:txBody>
            <a:bodyPr anchor="t" rtlCol="false" tIns="0" lIns="0" bIns="0" rIns="0">
              <a:spAutoFit/>
            </a:bodyPr>
            <a:lstStyle/>
            <a:p>
              <a:pPr algn="ctr" marL="0" indent="0" lvl="0">
                <a:lnSpc>
                  <a:spcPts val="2600"/>
                </a:lnSpc>
                <a:spcBef>
                  <a:spcPct val="0"/>
                </a:spcBef>
              </a:pPr>
              <a:r>
                <a:rPr lang="en-US" sz="2000">
                  <a:solidFill>
                    <a:srgbClr val="000000"/>
                  </a:solidFill>
                  <a:latin typeface="Open Sans"/>
                </a:rPr>
                <a:t>Notebooks</a:t>
              </a:r>
            </a:p>
          </p:txBody>
        </p:sp>
      </p:grpSp>
      <p:grpSp>
        <p:nvGrpSpPr>
          <p:cNvPr name="Group 9" id="9"/>
          <p:cNvGrpSpPr/>
          <p:nvPr/>
        </p:nvGrpSpPr>
        <p:grpSpPr>
          <a:xfrm rot="0">
            <a:off x="7173598" y="4219661"/>
            <a:ext cx="6223381" cy="1868057"/>
            <a:chOff x="0" y="0"/>
            <a:chExt cx="8297842" cy="2490743"/>
          </a:xfrm>
        </p:grpSpPr>
        <p:sp>
          <p:nvSpPr>
            <p:cNvPr name="Freeform 10" id="10"/>
            <p:cNvSpPr/>
            <p:nvPr/>
          </p:nvSpPr>
          <p:spPr>
            <a:xfrm flipH="false" flipV="false" rot="0">
              <a:off x="4393767" y="0"/>
              <a:ext cx="3904075" cy="1764190"/>
            </a:xfrm>
            <a:custGeom>
              <a:avLst/>
              <a:gdLst/>
              <a:ahLst/>
              <a:cxnLst/>
              <a:rect r="r" b="b" t="t" l="l"/>
              <a:pathLst>
                <a:path h="1764190" w="3904075">
                  <a:moveTo>
                    <a:pt x="0" y="0"/>
                  </a:moveTo>
                  <a:lnTo>
                    <a:pt x="3904075" y="0"/>
                  </a:lnTo>
                  <a:lnTo>
                    <a:pt x="3904075" y="1764190"/>
                  </a:lnTo>
                  <a:lnTo>
                    <a:pt x="0" y="1764190"/>
                  </a:lnTo>
                  <a:lnTo>
                    <a:pt x="0" y="0"/>
                  </a:lnTo>
                  <a:close/>
                </a:path>
              </a:pathLst>
            </a:custGeom>
            <a:blipFill>
              <a:blip r:embed="rId7"/>
              <a:stretch>
                <a:fillRect l="0" t="-61224" r="0" b="-60071"/>
              </a:stretch>
            </a:blipFill>
          </p:spPr>
        </p:sp>
        <p:sp>
          <p:nvSpPr>
            <p:cNvPr name="Freeform 11" id="11"/>
            <p:cNvSpPr/>
            <p:nvPr/>
          </p:nvSpPr>
          <p:spPr>
            <a:xfrm flipH="false" flipV="false" rot="0">
              <a:off x="1563090" y="0"/>
              <a:ext cx="2830677" cy="1764190"/>
            </a:xfrm>
            <a:custGeom>
              <a:avLst/>
              <a:gdLst/>
              <a:ahLst/>
              <a:cxnLst/>
              <a:rect r="r" b="b" t="t" l="l"/>
              <a:pathLst>
                <a:path h="1764190" w="2830677">
                  <a:moveTo>
                    <a:pt x="0" y="0"/>
                  </a:moveTo>
                  <a:lnTo>
                    <a:pt x="2830677" y="0"/>
                  </a:lnTo>
                  <a:lnTo>
                    <a:pt x="2830677" y="1764190"/>
                  </a:lnTo>
                  <a:lnTo>
                    <a:pt x="0" y="1764190"/>
                  </a:lnTo>
                  <a:lnTo>
                    <a:pt x="0" y="0"/>
                  </a:lnTo>
                  <a:close/>
                </a:path>
              </a:pathLst>
            </a:custGeom>
            <a:blipFill>
              <a:blip r:embed="rId8"/>
              <a:stretch>
                <a:fillRect l="0" t="0" r="0" b="0"/>
              </a:stretch>
            </a:blipFill>
          </p:spPr>
        </p:sp>
        <p:sp>
          <p:nvSpPr>
            <p:cNvPr name="TextBox 12" id="12"/>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sz="9020">
                  <a:solidFill>
                    <a:srgbClr val="000000"/>
                  </a:solidFill>
                  <a:latin typeface="Bebas Neue Bold"/>
                </a:rPr>
                <a:t>05</a:t>
              </a:r>
            </a:p>
          </p:txBody>
        </p:sp>
        <p:sp>
          <p:nvSpPr>
            <p:cNvPr name="TextBox 13" id="13"/>
            <p:cNvSpPr txBox="true"/>
            <p:nvPr/>
          </p:nvSpPr>
          <p:spPr>
            <a:xfrm rot="0">
              <a:off x="1425765" y="2064235"/>
              <a:ext cx="5446312" cy="426508"/>
            </a:xfrm>
            <a:prstGeom prst="rect">
              <a:avLst/>
            </a:prstGeom>
          </p:spPr>
          <p:txBody>
            <a:bodyPr anchor="t" rtlCol="false" tIns="0" lIns="0" bIns="0" rIns="0">
              <a:spAutoFit/>
            </a:bodyPr>
            <a:lstStyle/>
            <a:p>
              <a:pPr algn="ctr" marL="0" indent="0" lvl="0">
                <a:lnSpc>
                  <a:spcPts val="2600"/>
                </a:lnSpc>
                <a:spcBef>
                  <a:spcPct val="0"/>
                </a:spcBef>
              </a:pPr>
              <a:r>
                <a:rPr lang="en-US" sz="2000">
                  <a:solidFill>
                    <a:srgbClr val="000000"/>
                  </a:solidFill>
                  <a:latin typeface="Open Sans"/>
                </a:rPr>
                <a:t>Data Source</a:t>
              </a:r>
            </a:p>
          </p:txBody>
        </p:sp>
      </p:grpSp>
      <p:grpSp>
        <p:nvGrpSpPr>
          <p:cNvPr name="Group 14" id="14"/>
          <p:cNvGrpSpPr/>
          <p:nvPr/>
        </p:nvGrpSpPr>
        <p:grpSpPr>
          <a:xfrm rot="0">
            <a:off x="1186990" y="1034815"/>
            <a:ext cx="3470449" cy="2180122"/>
            <a:chOff x="0" y="0"/>
            <a:chExt cx="4627266" cy="2906830"/>
          </a:xfrm>
        </p:grpSpPr>
        <p:sp>
          <p:nvSpPr>
            <p:cNvPr name="Freeform 15" id="15"/>
            <p:cNvSpPr/>
            <p:nvPr/>
          </p:nvSpPr>
          <p:spPr>
            <a:xfrm flipH="false" flipV="false" rot="0">
              <a:off x="1607818" y="0"/>
              <a:ext cx="2216880" cy="2225025"/>
            </a:xfrm>
            <a:custGeom>
              <a:avLst/>
              <a:gdLst/>
              <a:ahLst/>
              <a:cxnLst/>
              <a:rect r="r" b="b" t="t" l="l"/>
              <a:pathLst>
                <a:path h="2225025" w="2216880">
                  <a:moveTo>
                    <a:pt x="0" y="0"/>
                  </a:moveTo>
                  <a:lnTo>
                    <a:pt x="2216880" y="0"/>
                  </a:lnTo>
                  <a:lnTo>
                    <a:pt x="2216880" y="2225025"/>
                  </a:lnTo>
                  <a:lnTo>
                    <a:pt x="0" y="2225025"/>
                  </a:lnTo>
                  <a:lnTo>
                    <a:pt x="0" y="0"/>
                  </a:lnTo>
                  <a:close/>
                </a:path>
              </a:pathLst>
            </a:custGeom>
            <a:blipFill>
              <a:blip r:embed="rId9"/>
              <a:stretch>
                <a:fillRect l="-9736" t="-11119" r="-12569" b="-10738"/>
              </a:stretch>
            </a:blipFill>
          </p:spPr>
        </p:sp>
        <p:sp>
          <p:nvSpPr>
            <p:cNvPr name="TextBox 16" id="16"/>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sz="9020">
                  <a:solidFill>
                    <a:srgbClr val="000000"/>
                  </a:solidFill>
                  <a:latin typeface="Bebas Neue Bold"/>
                </a:rPr>
                <a:t>01</a:t>
              </a:r>
            </a:p>
          </p:txBody>
        </p:sp>
        <p:sp>
          <p:nvSpPr>
            <p:cNvPr name="TextBox 17" id="17"/>
            <p:cNvSpPr txBox="true"/>
            <p:nvPr/>
          </p:nvSpPr>
          <p:spPr>
            <a:xfrm rot="0">
              <a:off x="805250" y="2480322"/>
              <a:ext cx="3822016" cy="426508"/>
            </a:xfrm>
            <a:prstGeom prst="rect">
              <a:avLst/>
            </a:prstGeom>
          </p:spPr>
          <p:txBody>
            <a:bodyPr anchor="t" rtlCol="false" tIns="0" lIns="0" bIns="0" rIns="0">
              <a:spAutoFit/>
            </a:bodyPr>
            <a:lstStyle/>
            <a:p>
              <a:pPr algn="ctr" marL="0" indent="0" lvl="0">
                <a:lnSpc>
                  <a:spcPts val="2600"/>
                </a:lnSpc>
                <a:spcBef>
                  <a:spcPct val="0"/>
                </a:spcBef>
              </a:pPr>
              <a:r>
                <a:rPr lang="en-US" sz="2000">
                  <a:solidFill>
                    <a:srgbClr val="000000"/>
                  </a:solidFill>
                  <a:latin typeface="Open Sans"/>
                </a:rPr>
                <a:t>Programming Language</a:t>
              </a:r>
            </a:p>
          </p:txBody>
        </p:sp>
      </p:grpSp>
      <p:grpSp>
        <p:nvGrpSpPr>
          <p:cNvPr name="Group 18" id="18"/>
          <p:cNvGrpSpPr/>
          <p:nvPr/>
        </p:nvGrpSpPr>
        <p:grpSpPr>
          <a:xfrm rot="0">
            <a:off x="13932263" y="1034815"/>
            <a:ext cx="4084734" cy="2220404"/>
            <a:chOff x="0" y="0"/>
            <a:chExt cx="5446312" cy="2960538"/>
          </a:xfrm>
        </p:grpSpPr>
        <p:sp>
          <p:nvSpPr>
            <p:cNvPr name="Freeform 19" id="19"/>
            <p:cNvSpPr/>
            <p:nvPr/>
          </p:nvSpPr>
          <p:spPr>
            <a:xfrm flipH="false" flipV="false" rot="0">
              <a:off x="1607818" y="0"/>
              <a:ext cx="2548061" cy="2283205"/>
            </a:xfrm>
            <a:custGeom>
              <a:avLst/>
              <a:gdLst/>
              <a:ahLst/>
              <a:cxnLst/>
              <a:rect r="r" b="b" t="t" l="l"/>
              <a:pathLst>
                <a:path h="2283205" w="2548061">
                  <a:moveTo>
                    <a:pt x="0" y="0"/>
                  </a:moveTo>
                  <a:lnTo>
                    <a:pt x="2548060" y="0"/>
                  </a:lnTo>
                  <a:lnTo>
                    <a:pt x="2548060" y="2283205"/>
                  </a:lnTo>
                  <a:lnTo>
                    <a:pt x="0" y="2283205"/>
                  </a:lnTo>
                  <a:lnTo>
                    <a:pt x="0" y="0"/>
                  </a:lnTo>
                  <a:close/>
                </a:path>
              </a:pathLst>
            </a:custGeom>
            <a:blipFill>
              <a:blip r:embed="rId10"/>
              <a:stretch>
                <a:fillRect l="-2910" t="-8816" r="-2910" b="-9280"/>
              </a:stretch>
            </a:blipFill>
          </p:spPr>
        </p:sp>
        <p:sp>
          <p:nvSpPr>
            <p:cNvPr name="TextBox 20" id="20"/>
            <p:cNvSpPr txBox="true"/>
            <p:nvPr/>
          </p:nvSpPr>
          <p:spPr>
            <a:xfrm rot="0">
              <a:off x="0" y="220105"/>
              <a:ext cx="1607818" cy="1651485"/>
            </a:xfrm>
            <a:prstGeom prst="rect">
              <a:avLst/>
            </a:prstGeom>
          </p:spPr>
          <p:txBody>
            <a:bodyPr anchor="t" rtlCol="false" tIns="0" lIns="0" bIns="0" rIns="0">
              <a:spAutoFit/>
            </a:bodyPr>
            <a:lstStyle/>
            <a:p>
              <a:pPr algn="l">
                <a:lnSpc>
                  <a:spcPts val="9020"/>
                </a:lnSpc>
              </a:pPr>
              <a:r>
                <a:rPr lang="en-US" sz="9020">
                  <a:solidFill>
                    <a:srgbClr val="000000"/>
                  </a:solidFill>
                  <a:latin typeface="Bebas Neue Bold"/>
                </a:rPr>
                <a:t>03</a:t>
              </a:r>
            </a:p>
          </p:txBody>
        </p:sp>
        <p:sp>
          <p:nvSpPr>
            <p:cNvPr name="TextBox 21" id="21"/>
            <p:cNvSpPr txBox="true"/>
            <p:nvPr/>
          </p:nvSpPr>
          <p:spPr>
            <a:xfrm rot="0">
              <a:off x="0" y="2534030"/>
              <a:ext cx="5446312" cy="426508"/>
            </a:xfrm>
            <a:prstGeom prst="rect">
              <a:avLst/>
            </a:prstGeom>
          </p:spPr>
          <p:txBody>
            <a:bodyPr anchor="t" rtlCol="false" tIns="0" lIns="0" bIns="0" rIns="0">
              <a:spAutoFit/>
            </a:bodyPr>
            <a:lstStyle/>
            <a:p>
              <a:pPr algn="ctr" marL="0" indent="0" lvl="0">
                <a:lnSpc>
                  <a:spcPts val="2600"/>
                </a:lnSpc>
                <a:spcBef>
                  <a:spcPct val="0"/>
                </a:spcBef>
              </a:pPr>
              <a:r>
                <a:rPr lang="en-US" sz="2000">
                  <a:solidFill>
                    <a:srgbClr val="000000"/>
                  </a:solidFill>
                  <a:latin typeface="Open Sans"/>
                </a:rPr>
                <a:t>Storage</a:t>
              </a:r>
            </a:p>
          </p:txBody>
        </p:sp>
      </p:grpSp>
      <p:grpSp>
        <p:nvGrpSpPr>
          <p:cNvPr name="Group 22" id="22"/>
          <p:cNvGrpSpPr/>
          <p:nvPr/>
        </p:nvGrpSpPr>
        <p:grpSpPr>
          <a:xfrm rot="0">
            <a:off x="7173598" y="7404507"/>
            <a:ext cx="4312303" cy="1853793"/>
            <a:chOff x="0" y="0"/>
            <a:chExt cx="5749737" cy="2471725"/>
          </a:xfrm>
        </p:grpSpPr>
        <p:sp>
          <p:nvSpPr>
            <p:cNvPr name="Freeform 23" id="23"/>
            <p:cNvSpPr/>
            <p:nvPr/>
          </p:nvSpPr>
          <p:spPr>
            <a:xfrm flipH="false" flipV="false" rot="0">
              <a:off x="1607818" y="34001"/>
              <a:ext cx="2837526" cy="1779409"/>
            </a:xfrm>
            <a:custGeom>
              <a:avLst/>
              <a:gdLst/>
              <a:ahLst/>
              <a:cxnLst/>
              <a:rect r="r" b="b" t="t" l="l"/>
              <a:pathLst>
                <a:path h="1779409" w="2837526">
                  <a:moveTo>
                    <a:pt x="0" y="0"/>
                  </a:moveTo>
                  <a:lnTo>
                    <a:pt x="2837526" y="0"/>
                  </a:lnTo>
                  <a:lnTo>
                    <a:pt x="2837526" y="1779409"/>
                  </a:lnTo>
                  <a:lnTo>
                    <a:pt x="0" y="1779409"/>
                  </a:lnTo>
                  <a:lnTo>
                    <a:pt x="0" y="0"/>
                  </a:lnTo>
                  <a:close/>
                </a:path>
              </a:pathLst>
            </a:custGeom>
            <a:blipFill>
              <a:blip r:embed="rId11"/>
              <a:stretch>
                <a:fillRect l="-63560" t="0" r="-59876" b="0"/>
              </a:stretch>
            </a:blipFill>
          </p:spPr>
        </p:sp>
        <p:sp>
          <p:nvSpPr>
            <p:cNvPr name="TextBox 24" id="24"/>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sz="9020">
                  <a:solidFill>
                    <a:srgbClr val="000000"/>
                  </a:solidFill>
                  <a:latin typeface="Bebas Neue Bold"/>
                </a:rPr>
                <a:t>07</a:t>
              </a:r>
            </a:p>
          </p:txBody>
        </p:sp>
        <p:sp>
          <p:nvSpPr>
            <p:cNvPr name="TextBox 25" id="25"/>
            <p:cNvSpPr txBox="true"/>
            <p:nvPr/>
          </p:nvSpPr>
          <p:spPr>
            <a:xfrm rot="0">
              <a:off x="303425" y="2045216"/>
              <a:ext cx="5446312" cy="426508"/>
            </a:xfrm>
            <a:prstGeom prst="rect">
              <a:avLst/>
            </a:prstGeom>
          </p:spPr>
          <p:txBody>
            <a:bodyPr anchor="t" rtlCol="false" tIns="0" lIns="0" bIns="0" rIns="0">
              <a:spAutoFit/>
            </a:bodyPr>
            <a:lstStyle/>
            <a:p>
              <a:pPr algn="ctr" marL="0" indent="0" lvl="0">
                <a:lnSpc>
                  <a:spcPts val="2600"/>
                </a:lnSpc>
                <a:spcBef>
                  <a:spcPct val="0"/>
                </a:spcBef>
              </a:pPr>
              <a:r>
                <a:rPr lang="en-US" sz="2000">
                  <a:solidFill>
                    <a:srgbClr val="000000"/>
                  </a:solidFill>
                  <a:latin typeface="Open Sans"/>
                </a:rPr>
                <a:t>Model</a:t>
              </a:r>
            </a:p>
          </p:txBody>
        </p:sp>
      </p:grpSp>
      <p:grpSp>
        <p:nvGrpSpPr>
          <p:cNvPr name="Group 26" id="26"/>
          <p:cNvGrpSpPr/>
          <p:nvPr/>
        </p:nvGrpSpPr>
        <p:grpSpPr>
          <a:xfrm rot="0">
            <a:off x="7173598" y="1028700"/>
            <a:ext cx="4602122" cy="2186238"/>
            <a:chOff x="0" y="0"/>
            <a:chExt cx="6136163" cy="2914984"/>
          </a:xfrm>
        </p:grpSpPr>
        <p:sp>
          <p:nvSpPr>
            <p:cNvPr name="Freeform 27" id="27"/>
            <p:cNvSpPr/>
            <p:nvPr/>
          </p:nvSpPr>
          <p:spPr>
            <a:xfrm flipH="false" flipV="false" rot="0">
              <a:off x="1607818" y="18302"/>
              <a:ext cx="2062338" cy="2206723"/>
            </a:xfrm>
            <a:custGeom>
              <a:avLst/>
              <a:gdLst/>
              <a:ahLst/>
              <a:cxnLst/>
              <a:rect r="r" b="b" t="t" l="l"/>
              <a:pathLst>
                <a:path h="2206723" w="2062338">
                  <a:moveTo>
                    <a:pt x="0" y="0"/>
                  </a:moveTo>
                  <a:lnTo>
                    <a:pt x="2062337" y="0"/>
                  </a:lnTo>
                  <a:lnTo>
                    <a:pt x="2062337" y="2206723"/>
                  </a:lnTo>
                  <a:lnTo>
                    <a:pt x="0" y="2206723"/>
                  </a:lnTo>
                  <a:lnTo>
                    <a:pt x="0" y="0"/>
                  </a:lnTo>
                  <a:close/>
                </a:path>
              </a:pathLst>
            </a:custGeom>
            <a:blipFill>
              <a:blip r:embed="rId12"/>
              <a:stretch>
                <a:fillRect l="0" t="0" r="0" b="0"/>
              </a:stretch>
            </a:blipFill>
          </p:spPr>
        </p:sp>
        <p:sp>
          <p:nvSpPr>
            <p:cNvPr name="Freeform 28" id="28"/>
            <p:cNvSpPr/>
            <p:nvPr/>
          </p:nvSpPr>
          <p:spPr>
            <a:xfrm flipH="false" flipV="false" rot="0">
              <a:off x="3974451" y="18302"/>
              <a:ext cx="2161712" cy="2206723"/>
            </a:xfrm>
            <a:custGeom>
              <a:avLst/>
              <a:gdLst/>
              <a:ahLst/>
              <a:cxnLst/>
              <a:rect r="r" b="b" t="t" l="l"/>
              <a:pathLst>
                <a:path h="2206723" w="2161712">
                  <a:moveTo>
                    <a:pt x="0" y="0"/>
                  </a:moveTo>
                  <a:lnTo>
                    <a:pt x="2161712" y="0"/>
                  </a:lnTo>
                  <a:lnTo>
                    <a:pt x="2161712" y="2206723"/>
                  </a:lnTo>
                  <a:lnTo>
                    <a:pt x="0" y="2206723"/>
                  </a:lnTo>
                  <a:lnTo>
                    <a:pt x="0" y="0"/>
                  </a:lnTo>
                  <a:close/>
                </a:path>
              </a:pathLst>
            </a:custGeom>
            <a:blipFill>
              <a:blip r:embed="rId13"/>
              <a:stretch>
                <a:fillRect l="-113070" t="-56101" r="-115394" b="-53744"/>
              </a:stretch>
            </a:blipFill>
          </p:spPr>
        </p:sp>
        <p:sp>
          <p:nvSpPr>
            <p:cNvPr name="TextBox 29" id="29"/>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sz="9020">
                  <a:solidFill>
                    <a:srgbClr val="000000"/>
                  </a:solidFill>
                  <a:latin typeface="Bebas Neue Bold"/>
                </a:rPr>
                <a:t>02</a:t>
              </a:r>
            </a:p>
          </p:txBody>
        </p:sp>
        <p:sp>
          <p:nvSpPr>
            <p:cNvPr name="TextBox 30" id="30"/>
            <p:cNvSpPr txBox="true"/>
            <p:nvPr/>
          </p:nvSpPr>
          <p:spPr>
            <a:xfrm rot="0">
              <a:off x="1955558" y="2488476"/>
              <a:ext cx="4180605" cy="426508"/>
            </a:xfrm>
            <a:prstGeom prst="rect">
              <a:avLst/>
            </a:prstGeom>
          </p:spPr>
          <p:txBody>
            <a:bodyPr anchor="t" rtlCol="false" tIns="0" lIns="0" bIns="0" rIns="0">
              <a:spAutoFit/>
            </a:bodyPr>
            <a:lstStyle/>
            <a:p>
              <a:pPr algn="ctr" marL="0" indent="0" lvl="0">
                <a:lnSpc>
                  <a:spcPts val="2600"/>
                </a:lnSpc>
                <a:spcBef>
                  <a:spcPct val="0"/>
                </a:spcBef>
              </a:pPr>
              <a:r>
                <a:rPr lang="en-US" sz="2000">
                  <a:solidFill>
                    <a:srgbClr val="000000"/>
                  </a:solidFill>
                  <a:latin typeface="Open Sans"/>
                </a:rPr>
                <a:t>ML and DL Framework</a:t>
              </a:r>
            </a:p>
          </p:txBody>
        </p:sp>
      </p:grpSp>
      <p:grpSp>
        <p:nvGrpSpPr>
          <p:cNvPr name="Group 31" id="31"/>
          <p:cNvGrpSpPr/>
          <p:nvPr/>
        </p:nvGrpSpPr>
        <p:grpSpPr>
          <a:xfrm rot="0">
            <a:off x="1041287" y="4219661"/>
            <a:ext cx="5238668" cy="2180122"/>
            <a:chOff x="0" y="0"/>
            <a:chExt cx="6984891" cy="2906830"/>
          </a:xfrm>
        </p:grpSpPr>
        <p:sp>
          <p:nvSpPr>
            <p:cNvPr name="Freeform 32" id="32"/>
            <p:cNvSpPr/>
            <p:nvPr/>
          </p:nvSpPr>
          <p:spPr>
            <a:xfrm flipH="false" flipV="false" rot="0">
              <a:off x="1607818" y="17748"/>
              <a:ext cx="1860488" cy="2292183"/>
            </a:xfrm>
            <a:custGeom>
              <a:avLst/>
              <a:gdLst/>
              <a:ahLst/>
              <a:cxnLst/>
              <a:rect r="r" b="b" t="t" l="l"/>
              <a:pathLst>
                <a:path h="2292183" w="1860488">
                  <a:moveTo>
                    <a:pt x="0" y="0"/>
                  </a:moveTo>
                  <a:lnTo>
                    <a:pt x="1860488" y="0"/>
                  </a:lnTo>
                  <a:lnTo>
                    <a:pt x="1860488" y="2292182"/>
                  </a:lnTo>
                  <a:lnTo>
                    <a:pt x="0" y="2292182"/>
                  </a:lnTo>
                  <a:lnTo>
                    <a:pt x="0" y="0"/>
                  </a:lnTo>
                  <a:close/>
                </a:path>
              </a:pathLst>
            </a:custGeom>
            <a:blipFill>
              <a:blip r:embed="rId14"/>
              <a:stretch>
                <a:fillRect l="0" t="0" r="0" b="0"/>
              </a:stretch>
            </a:blipFill>
          </p:spPr>
        </p:sp>
        <p:sp>
          <p:nvSpPr>
            <p:cNvPr name="TextBox 33" id="33"/>
            <p:cNvSpPr txBox="true"/>
            <p:nvPr/>
          </p:nvSpPr>
          <p:spPr>
            <a:xfrm rot="0">
              <a:off x="0" y="161925"/>
              <a:ext cx="1607818" cy="1651485"/>
            </a:xfrm>
            <a:prstGeom prst="rect">
              <a:avLst/>
            </a:prstGeom>
          </p:spPr>
          <p:txBody>
            <a:bodyPr anchor="t" rtlCol="false" tIns="0" lIns="0" bIns="0" rIns="0">
              <a:spAutoFit/>
            </a:bodyPr>
            <a:lstStyle/>
            <a:p>
              <a:pPr algn="l">
                <a:lnSpc>
                  <a:spcPts val="9020"/>
                </a:lnSpc>
              </a:pPr>
              <a:r>
                <a:rPr lang="en-US" sz="9020">
                  <a:solidFill>
                    <a:srgbClr val="000000"/>
                  </a:solidFill>
                  <a:latin typeface="Bebas Neue Bold"/>
                </a:rPr>
                <a:t>04</a:t>
              </a:r>
            </a:p>
          </p:txBody>
        </p:sp>
        <p:sp>
          <p:nvSpPr>
            <p:cNvPr name="TextBox 34" id="34"/>
            <p:cNvSpPr txBox="true"/>
            <p:nvPr/>
          </p:nvSpPr>
          <p:spPr>
            <a:xfrm rot="0">
              <a:off x="921149" y="2480322"/>
              <a:ext cx="5446312" cy="426508"/>
            </a:xfrm>
            <a:prstGeom prst="rect">
              <a:avLst/>
            </a:prstGeom>
          </p:spPr>
          <p:txBody>
            <a:bodyPr anchor="t" rtlCol="false" tIns="0" lIns="0" bIns="0" rIns="0">
              <a:spAutoFit/>
            </a:bodyPr>
            <a:lstStyle/>
            <a:p>
              <a:pPr algn="ctr" marL="0" indent="0" lvl="0">
                <a:lnSpc>
                  <a:spcPts val="2600"/>
                </a:lnSpc>
                <a:spcBef>
                  <a:spcPct val="0"/>
                </a:spcBef>
              </a:pPr>
              <a:r>
                <a:rPr lang="en-US" sz="2000">
                  <a:solidFill>
                    <a:srgbClr val="000000"/>
                  </a:solidFill>
                  <a:latin typeface="Open Sans"/>
                </a:rPr>
                <a:t>Image Processing</a:t>
              </a:r>
            </a:p>
          </p:txBody>
        </p:sp>
        <p:sp>
          <p:nvSpPr>
            <p:cNvPr name="Freeform 35" id="35"/>
            <p:cNvSpPr/>
            <p:nvPr/>
          </p:nvSpPr>
          <p:spPr>
            <a:xfrm flipH="false" flipV="false" rot="0">
              <a:off x="3644305" y="17748"/>
              <a:ext cx="3340586" cy="2292183"/>
            </a:xfrm>
            <a:custGeom>
              <a:avLst/>
              <a:gdLst/>
              <a:ahLst/>
              <a:cxnLst/>
              <a:rect r="r" b="b" t="t" l="l"/>
              <a:pathLst>
                <a:path h="2292183" w="3340586">
                  <a:moveTo>
                    <a:pt x="0" y="0"/>
                  </a:moveTo>
                  <a:lnTo>
                    <a:pt x="3340586" y="0"/>
                  </a:lnTo>
                  <a:lnTo>
                    <a:pt x="3340586" y="2292182"/>
                  </a:lnTo>
                  <a:lnTo>
                    <a:pt x="0" y="2292182"/>
                  </a:lnTo>
                  <a:lnTo>
                    <a:pt x="0" y="0"/>
                  </a:lnTo>
                  <a:close/>
                </a:path>
              </a:pathLst>
            </a:custGeom>
            <a:blipFill>
              <a:blip r:embed="rId15"/>
              <a:stretch>
                <a:fillRect l="-6249" t="0" r="-8110"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9418784" y="3615185"/>
            <a:ext cx="5892666" cy="3320830"/>
            <a:chOff x="0" y="0"/>
            <a:chExt cx="7856888" cy="4427774"/>
          </a:xfrm>
        </p:grpSpPr>
        <p:sp>
          <p:nvSpPr>
            <p:cNvPr name="TextBox 3" id="3"/>
            <p:cNvSpPr txBox="true"/>
            <p:nvPr/>
          </p:nvSpPr>
          <p:spPr>
            <a:xfrm rot="0">
              <a:off x="1661047" y="3533833"/>
              <a:ext cx="4534794" cy="893940"/>
            </a:xfrm>
            <a:prstGeom prst="rect">
              <a:avLst/>
            </a:prstGeom>
          </p:spPr>
          <p:txBody>
            <a:bodyPr anchor="t" rtlCol="false" tIns="0" lIns="0" bIns="0" rIns="0">
              <a:spAutoFit/>
            </a:bodyPr>
            <a:lstStyle/>
            <a:p>
              <a:pPr algn="ctr" marL="0" indent="0" lvl="0">
                <a:lnSpc>
                  <a:spcPts val="2510"/>
                </a:lnSpc>
                <a:spcBef>
                  <a:spcPct val="0"/>
                </a:spcBef>
              </a:pPr>
              <a:r>
                <a:rPr lang="en-US" sz="2643">
                  <a:solidFill>
                    <a:srgbClr val="000000"/>
                  </a:solidFill>
                  <a:latin typeface="Open Sans"/>
                </a:rPr>
                <a:t>Input files from Data Sources </a:t>
              </a:r>
            </a:p>
          </p:txBody>
        </p:sp>
        <p:sp>
          <p:nvSpPr>
            <p:cNvPr name="TextBox 4" id="4"/>
            <p:cNvSpPr txBox="true"/>
            <p:nvPr/>
          </p:nvSpPr>
          <p:spPr>
            <a:xfrm rot="0">
              <a:off x="0" y="419100"/>
              <a:ext cx="7856888" cy="2534875"/>
            </a:xfrm>
            <a:prstGeom prst="rect">
              <a:avLst/>
            </a:prstGeom>
          </p:spPr>
          <p:txBody>
            <a:bodyPr anchor="t" rtlCol="false" tIns="0" lIns="0" bIns="0" rIns="0">
              <a:spAutoFit/>
            </a:bodyPr>
            <a:lstStyle/>
            <a:p>
              <a:pPr algn="ctr" marL="0" indent="0" lvl="0">
                <a:lnSpc>
                  <a:spcPts val="13083"/>
                </a:lnSpc>
                <a:spcBef>
                  <a:spcPct val="0"/>
                </a:spcBef>
              </a:pPr>
              <a:r>
                <a:rPr lang="en-US" sz="14537">
                  <a:solidFill>
                    <a:srgbClr val="000000"/>
                  </a:solidFill>
                  <a:latin typeface="Open Sans Bold"/>
                </a:rPr>
                <a:t>Input </a:t>
              </a:r>
            </a:p>
          </p:txBody>
        </p:sp>
      </p:grpSp>
      <p:sp>
        <p:nvSpPr>
          <p:cNvPr name="Freeform 5" id="5"/>
          <p:cNvSpPr/>
          <p:nvPr/>
        </p:nvSpPr>
        <p:spPr>
          <a:xfrm flipH="true" flipV="false" rot="0">
            <a:off x="2740159" y="3079066"/>
            <a:ext cx="4374960" cy="4128869"/>
          </a:xfrm>
          <a:custGeom>
            <a:avLst/>
            <a:gdLst/>
            <a:ahLst/>
            <a:cxnLst/>
            <a:rect r="r" b="b" t="t" l="l"/>
            <a:pathLst>
              <a:path h="4128869" w="4374960">
                <a:moveTo>
                  <a:pt x="4374961" y="0"/>
                </a:moveTo>
                <a:lnTo>
                  <a:pt x="0" y="0"/>
                </a:lnTo>
                <a:lnTo>
                  <a:pt x="0" y="4128868"/>
                </a:lnTo>
                <a:lnTo>
                  <a:pt x="4374961" y="4128868"/>
                </a:lnTo>
                <a:lnTo>
                  <a:pt x="437496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10639018" y="0"/>
            <a:ext cx="7648982" cy="10452100"/>
            <a:chOff x="0" y="0"/>
            <a:chExt cx="2587433" cy="3535649"/>
          </a:xfrm>
        </p:grpSpPr>
        <p:sp>
          <p:nvSpPr>
            <p:cNvPr name="Freeform 3" id="3"/>
            <p:cNvSpPr/>
            <p:nvPr/>
          </p:nvSpPr>
          <p:spPr>
            <a:xfrm flipH="false" flipV="false" rot="0">
              <a:off x="0" y="0"/>
              <a:ext cx="2587433" cy="3535649"/>
            </a:xfrm>
            <a:custGeom>
              <a:avLst/>
              <a:gdLst/>
              <a:ahLst/>
              <a:cxnLst/>
              <a:rect r="r" b="b" t="t" l="l"/>
              <a:pathLst>
                <a:path h="3535649" w="2587433">
                  <a:moveTo>
                    <a:pt x="0" y="0"/>
                  </a:moveTo>
                  <a:lnTo>
                    <a:pt x="2587433" y="0"/>
                  </a:lnTo>
                  <a:lnTo>
                    <a:pt x="2587433" y="3535649"/>
                  </a:lnTo>
                  <a:lnTo>
                    <a:pt x="0" y="3535649"/>
                  </a:lnTo>
                  <a:close/>
                </a:path>
              </a:pathLst>
            </a:custGeom>
            <a:solidFill>
              <a:srgbClr val="3B3A31"/>
            </a:solidFill>
          </p:spPr>
        </p:sp>
      </p:grpSp>
      <p:sp>
        <p:nvSpPr>
          <p:cNvPr name="Freeform 4" id="4"/>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2"/>
            <a:stretch>
              <a:fillRect l="0" t="0" r="0" b="0"/>
            </a:stretch>
          </a:blipFill>
        </p:spPr>
      </p:sp>
      <p:sp>
        <p:nvSpPr>
          <p:cNvPr name="Freeform 5" id="5"/>
          <p:cNvSpPr/>
          <p:nvPr/>
        </p:nvSpPr>
        <p:spPr>
          <a:xfrm flipH="false" flipV="false" rot="0">
            <a:off x="2155967" y="5965525"/>
            <a:ext cx="6530417" cy="3014561"/>
          </a:xfrm>
          <a:custGeom>
            <a:avLst/>
            <a:gdLst/>
            <a:ahLst/>
            <a:cxnLst/>
            <a:rect r="r" b="b" t="t" l="l"/>
            <a:pathLst>
              <a:path h="3014561" w="6530417">
                <a:moveTo>
                  <a:pt x="0" y="0"/>
                </a:moveTo>
                <a:lnTo>
                  <a:pt x="6530416" y="0"/>
                </a:lnTo>
                <a:lnTo>
                  <a:pt x="6530416" y="3014561"/>
                </a:lnTo>
                <a:lnTo>
                  <a:pt x="0" y="3014561"/>
                </a:lnTo>
                <a:lnTo>
                  <a:pt x="0" y="0"/>
                </a:lnTo>
                <a:close/>
              </a:path>
            </a:pathLst>
          </a:custGeom>
          <a:blipFill>
            <a:blip r:embed="rId3"/>
            <a:stretch>
              <a:fillRect l="0" t="-4157" r="0" b="-4157"/>
            </a:stretch>
          </a:blipFill>
        </p:spPr>
      </p:sp>
      <p:sp>
        <p:nvSpPr>
          <p:cNvPr name="Freeform 6" id="6"/>
          <p:cNvSpPr/>
          <p:nvPr/>
        </p:nvSpPr>
        <p:spPr>
          <a:xfrm flipH="false" flipV="false" rot="0">
            <a:off x="12323648" y="1960841"/>
            <a:ext cx="4368014" cy="6328129"/>
          </a:xfrm>
          <a:custGeom>
            <a:avLst/>
            <a:gdLst/>
            <a:ahLst/>
            <a:cxnLst/>
            <a:rect r="r" b="b" t="t" l="l"/>
            <a:pathLst>
              <a:path h="6328129" w="4368014">
                <a:moveTo>
                  <a:pt x="0" y="0"/>
                </a:moveTo>
                <a:lnTo>
                  <a:pt x="4368014" y="0"/>
                </a:lnTo>
                <a:lnTo>
                  <a:pt x="4368014" y="6328129"/>
                </a:lnTo>
                <a:lnTo>
                  <a:pt x="0" y="63281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w="28575" cap="rnd">
            <a:solidFill>
              <a:srgbClr val="000000"/>
            </a:solidFill>
            <a:prstDash val="sysDot"/>
            <a:round/>
          </a:ln>
        </p:spPr>
      </p:sp>
      <p:sp>
        <p:nvSpPr>
          <p:cNvPr name="Freeform 7" id="7"/>
          <p:cNvSpPr/>
          <p:nvPr/>
        </p:nvSpPr>
        <p:spPr>
          <a:xfrm flipH="false" flipV="false" rot="0">
            <a:off x="11945169" y="7278916"/>
            <a:ext cx="5158606" cy="80186"/>
          </a:xfrm>
          <a:custGeom>
            <a:avLst/>
            <a:gdLst/>
            <a:ahLst/>
            <a:cxnLst/>
            <a:rect r="r" b="b" t="t" l="l"/>
            <a:pathLst>
              <a:path h="80186" w="5158606">
                <a:moveTo>
                  <a:pt x="0" y="0"/>
                </a:moveTo>
                <a:lnTo>
                  <a:pt x="5158606" y="0"/>
                </a:lnTo>
                <a:lnTo>
                  <a:pt x="5158606" y="80186"/>
                </a:lnTo>
                <a:lnTo>
                  <a:pt x="0" y="801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840300" y="1731019"/>
            <a:ext cx="5161750" cy="469169"/>
          </a:xfrm>
          <a:prstGeom prst="rect">
            <a:avLst/>
          </a:prstGeom>
        </p:spPr>
        <p:txBody>
          <a:bodyPr anchor="t" rtlCol="false" tIns="0" lIns="0" bIns="0" rIns="0">
            <a:spAutoFit/>
          </a:bodyPr>
          <a:lstStyle/>
          <a:p>
            <a:pPr algn="ctr">
              <a:lnSpc>
                <a:spcPts val="3675"/>
              </a:lnSpc>
            </a:pPr>
            <a:r>
              <a:rPr lang="en-US" sz="3141" spc="59">
                <a:solidFill>
                  <a:srgbClr val="000000"/>
                </a:solidFill>
                <a:latin typeface="Open Sans Bold"/>
              </a:rPr>
              <a:t>HRSID</a:t>
            </a:r>
          </a:p>
        </p:txBody>
      </p:sp>
      <p:sp>
        <p:nvSpPr>
          <p:cNvPr name="TextBox 9" id="9"/>
          <p:cNvSpPr txBox="true"/>
          <p:nvPr/>
        </p:nvSpPr>
        <p:spPr>
          <a:xfrm rot="0">
            <a:off x="1418965" y="2632959"/>
            <a:ext cx="8629937" cy="2913466"/>
          </a:xfrm>
          <a:prstGeom prst="rect">
            <a:avLst/>
          </a:prstGeom>
        </p:spPr>
        <p:txBody>
          <a:bodyPr anchor="t" rtlCol="false" tIns="0" lIns="0" bIns="0" rIns="0">
            <a:spAutoFit/>
          </a:bodyPr>
          <a:lstStyle/>
          <a:p>
            <a:pPr algn="l">
              <a:lnSpc>
                <a:spcPts val="2561"/>
              </a:lnSpc>
            </a:pPr>
            <a:r>
              <a:rPr lang="en-US" sz="2189" spc="41">
                <a:solidFill>
                  <a:srgbClr val="000000"/>
                </a:solidFill>
                <a:latin typeface="Open Sans"/>
              </a:rPr>
              <a:t>High resolution sar images dataset (HRSID) is a data set for ship detection, semantic segmentation, and instance segmentation tasks in high-resolution SAR images. This dataset contains a total of 5604 high-resolution SAR images and 16951 ship instances. HRSID dataset draws on the construction process of the Microsoft Common Objects in Context (COCO) datasets, including SAR images with different resolutions, polarizations, sea conditions, sea areas, and coastal ports. This dataset is a benchmark for researchers to evaluate their approaches.</a:t>
            </a:r>
          </a:p>
        </p:txBody>
      </p:sp>
      <p:sp>
        <p:nvSpPr>
          <p:cNvPr name="TextBox 10" id="10"/>
          <p:cNvSpPr txBox="true"/>
          <p:nvPr/>
        </p:nvSpPr>
        <p:spPr>
          <a:xfrm rot="0">
            <a:off x="12760802" y="7451847"/>
            <a:ext cx="3527341" cy="598345"/>
          </a:xfrm>
          <a:prstGeom prst="rect">
            <a:avLst/>
          </a:prstGeom>
        </p:spPr>
        <p:txBody>
          <a:bodyPr anchor="t" rtlCol="false" tIns="0" lIns="0" bIns="0" rIns="0">
            <a:spAutoFit/>
          </a:bodyPr>
          <a:lstStyle/>
          <a:p>
            <a:pPr algn="l">
              <a:lnSpc>
                <a:spcPts val="2393"/>
              </a:lnSpc>
            </a:pPr>
            <a:r>
              <a:rPr lang="en-US" sz="2045" spc="38">
                <a:solidFill>
                  <a:srgbClr val="EEC85C"/>
                </a:solidFill>
                <a:latin typeface="Open Sans Bold"/>
              </a:rPr>
              <a:t>DIRECTORY STRUCTURE OF HRSID_JPG</a:t>
            </a:r>
          </a:p>
        </p:txBody>
      </p:sp>
      <p:sp>
        <p:nvSpPr>
          <p:cNvPr name="TextBox 11" id="11"/>
          <p:cNvSpPr txBox="true"/>
          <p:nvPr/>
        </p:nvSpPr>
        <p:spPr>
          <a:xfrm rot="0">
            <a:off x="12760802" y="2439899"/>
            <a:ext cx="3527341" cy="4449973"/>
          </a:xfrm>
          <a:prstGeom prst="rect">
            <a:avLst/>
          </a:prstGeom>
        </p:spPr>
        <p:txBody>
          <a:bodyPr anchor="t" rtlCol="false" tIns="0" lIns="0" bIns="0" rIns="0">
            <a:spAutoFit/>
          </a:bodyPr>
          <a:lstStyle/>
          <a:p>
            <a:pPr algn="l">
              <a:lnSpc>
                <a:spcPts val="2929"/>
              </a:lnSpc>
              <a:spcBef>
                <a:spcPct val="0"/>
              </a:spcBef>
            </a:pPr>
            <a:r>
              <a:rPr lang="en-US" sz="1952">
                <a:solidFill>
                  <a:srgbClr val="FFF0C8"/>
                </a:solidFill>
                <a:latin typeface="Open Sans Bold"/>
              </a:rPr>
              <a:t>HRSID_JPG/</a:t>
            </a:r>
          </a:p>
          <a:p>
            <a:pPr algn="l">
              <a:lnSpc>
                <a:spcPts val="2929"/>
              </a:lnSpc>
              <a:spcBef>
                <a:spcPct val="0"/>
              </a:spcBef>
            </a:pPr>
            <a:r>
              <a:rPr lang="en-US" sz="1952">
                <a:solidFill>
                  <a:srgbClr val="FFF0C8"/>
                </a:solidFill>
                <a:latin typeface="Open Sans Bold"/>
              </a:rPr>
              <a:t>    JPEGImages/</a:t>
            </a:r>
          </a:p>
          <a:p>
            <a:pPr algn="l">
              <a:lnSpc>
                <a:spcPts val="2929"/>
              </a:lnSpc>
              <a:spcBef>
                <a:spcPct val="0"/>
              </a:spcBef>
            </a:pPr>
            <a:r>
              <a:rPr lang="en-US" sz="1952">
                <a:solidFill>
                  <a:srgbClr val="FFF0C8"/>
                </a:solidFill>
                <a:latin typeface="Open Sans Bold"/>
              </a:rPr>
              <a:t>        img1.jpg</a:t>
            </a:r>
          </a:p>
          <a:p>
            <a:pPr algn="l">
              <a:lnSpc>
                <a:spcPts val="2929"/>
              </a:lnSpc>
              <a:spcBef>
                <a:spcPct val="0"/>
              </a:spcBef>
            </a:pPr>
            <a:r>
              <a:rPr lang="en-US" sz="1952">
                <a:solidFill>
                  <a:srgbClr val="FFF0C8"/>
                </a:solidFill>
                <a:latin typeface="Open Sans Bold"/>
              </a:rPr>
              <a:t>        img2.jpg</a:t>
            </a:r>
          </a:p>
          <a:p>
            <a:pPr algn="l">
              <a:lnSpc>
                <a:spcPts val="2929"/>
              </a:lnSpc>
              <a:spcBef>
                <a:spcPct val="0"/>
              </a:spcBef>
            </a:pPr>
            <a:r>
              <a:rPr lang="en-US" sz="1952">
                <a:solidFill>
                  <a:srgbClr val="FFF0C8"/>
                </a:solidFill>
                <a:latin typeface="Open Sans Bold"/>
              </a:rPr>
              <a:t>        ...</a:t>
            </a:r>
          </a:p>
          <a:p>
            <a:pPr algn="l">
              <a:lnSpc>
                <a:spcPts val="2929"/>
              </a:lnSpc>
              <a:spcBef>
                <a:spcPct val="0"/>
              </a:spcBef>
            </a:pPr>
            <a:r>
              <a:rPr lang="en-US" sz="1952">
                <a:solidFill>
                  <a:srgbClr val="FFF0C8"/>
                </a:solidFill>
                <a:latin typeface="Open Sans Bold"/>
              </a:rPr>
              <a:t>    annotations/</a:t>
            </a:r>
          </a:p>
          <a:p>
            <a:pPr algn="l">
              <a:lnSpc>
                <a:spcPts val="2929"/>
              </a:lnSpc>
              <a:spcBef>
                <a:spcPct val="0"/>
              </a:spcBef>
            </a:pPr>
            <a:r>
              <a:rPr lang="en-US" sz="1952">
                <a:solidFill>
                  <a:srgbClr val="FFF0C8"/>
                </a:solidFill>
                <a:latin typeface="Open Sans Bold"/>
              </a:rPr>
              <a:t>        test2017.json</a:t>
            </a:r>
          </a:p>
          <a:p>
            <a:pPr algn="l">
              <a:lnSpc>
                <a:spcPts val="2929"/>
              </a:lnSpc>
              <a:spcBef>
                <a:spcPct val="0"/>
              </a:spcBef>
            </a:pPr>
            <a:r>
              <a:rPr lang="en-US" sz="1952">
                <a:solidFill>
                  <a:srgbClr val="FFF0C8"/>
                </a:solidFill>
                <a:latin typeface="Open Sans Bold"/>
              </a:rPr>
              <a:t>        train2017.json</a:t>
            </a:r>
          </a:p>
          <a:p>
            <a:pPr algn="l">
              <a:lnSpc>
                <a:spcPts val="2929"/>
              </a:lnSpc>
              <a:spcBef>
                <a:spcPct val="0"/>
              </a:spcBef>
            </a:pPr>
            <a:r>
              <a:rPr lang="en-US" sz="1952">
                <a:solidFill>
                  <a:srgbClr val="FFF0C8"/>
                </a:solidFill>
                <a:latin typeface="Open Sans Bold"/>
              </a:rPr>
              <a:t>        train_test2017.json</a:t>
            </a:r>
          </a:p>
          <a:p>
            <a:pPr algn="l">
              <a:lnSpc>
                <a:spcPts val="2929"/>
              </a:lnSpc>
              <a:spcBef>
                <a:spcPct val="0"/>
              </a:spcBef>
            </a:pPr>
            <a:r>
              <a:rPr lang="en-US" sz="1952">
                <a:solidFill>
                  <a:srgbClr val="FFF0C8"/>
                </a:solidFill>
                <a:latin typeface="Open Sans Bold"/>
              </a:rPr>
              <a:t>    ishore_offshore/</a:t>
            </a:r>
          </a:p>
          <a:p>
            <a:pPr algn="l">
              <a:lnSpc>
                <a:spcPts val="2929"/>
              </a:lnSpc>
              <a:spcBef>
                <a:spcPct val="0"/>
              </a:spcBef>
            </a:pPr>
            <a:r>
              <a:rPr lang="en-US" sz="1952">
                <a:solidFill>
                  <a:srgbClr val="FFF0C8"/>
                </a:solidFill>
                <a:latin typeface="Open Sans Bold"/>
              </a:rPr>
              <a:t>        inshore.json</a:t>
            </a:r>
          </a:p>
          <a:p>
            <a:pPr algn="l">
              <a:lnSpc>
                <a:spcPts val="2929"/>
              </a:lnSpc>
              <a:spcBef>
                <a:spcPct val="0"/>
              </a:spcBef>
            </a:pPr>
            <a:r>
              <a:rPr lang="en-US" sz="1952">
                <a:solidFill>
                  <a:srgbClr val="FFF0C8"/>
                </a:solidFill>
                <a:latin typeface="Open Sans Bold"/>
              </a:rPr>
              <a:t>        offshore.json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grpSp>
        <p:nvGrpSpPr>
          <p:cNvPr name="Group 2" id="2"/>
          <p:cNvGrpSpPr/>
          <p:nvPr/>
        </p:nvGrpSpPr>
        <p:grpSpPr>
          <a:xfrm rot="0">
            <a:off x="10639018" y="0"/>
            <a:ext cx="7648982" cy="10452100"/>
            <a:chOff x="0" y="0"/>
            <a:chExt cx="2587433" cy="3535649"/>
          </a:xfrm>
        </p:grpSpPr>
        <p:sp>
          <p:nvSpPr>
            <p:cNvPr name="Freeform 3" id="3"/>
            <p:cNvSpPr/>
            <p:nvPr/>
          </p:nvSpPr>
          <p:spPr>
            <a:xfrm flipH="false" flipV="false" rot="0">
              <a:off x="0" y="0"/>
              <a:ext cx="2587433" cy="3535649"/>
            </a:xfrm>
            <a:custGeom>
              <a:avLst/>
              <a:gdLst/>
              <a:ahLst/>
              <a:cxnLst/>
              <a:rect r="r" b="b" t="t" l="l"/>
              <a:pathLst>
                <a:path h="3535649" w="2587433">
                  <a:moveTo>
                    <a:pt x="0" y="0"/>
                  </a:moveTo>
                  <a:lnTo>
                    <a:pt x="2587433" y="0"/>
                  </a:lnTo>
                  <a:lnTo>
                    <a:pt x="2587433" y="3535649"/>
                  </a:lnTo>
                  <a:lnTo>
                    <a:pt x="0" y="3535649"/>
                  </a:lnTo>
                  <a:close/>
                </a:path>
              </a:pathLst>
            </a:custGeom>
            <a:solidFill>
              <a:srgbClr val="3B3A31"/>
            </a:solidFill>
          </p:spPr>
        </p:sp>
      </p:grpSp>
      <p:sp>
        <p:nvSpPr>
          <p:cNvPr name="Freeform 4" id="4"/>
          <p:cNvSpPr/>
          <p:nvPr/>
        </p:nvSpPr>
        <p:spPr>
          <a:xfrm flipH="false" flipV="false" rot="-5400000">
            <a:off x="11384832" y="-1516006"/>
            <a:ext cx="3732064" cy="5406801"/>
          </a:xfrm>
          <a:custGeom>
            <a:avLst/>
            <a:gdLst/>
            <a:ahLst/>
            <a:cxnLst/>
            <a:rect r="r" b="b" t="t" l="l"/>
            <a:pathLst>
              <a:path h="5406801" w="3732064">
                <a:moveTo>
                  <a:pt x="0" y="0"/>
                </a:moveTo>
                <a:lnTo>
                  <a:pt x="3732064" y="0"/>
                </a:lnTo>
                <a:lnTo>
                  <a:pt x="3732064" y="5406801"/>
                </a:lnTo>
                <a:lnTo>
                  <a:pt x="0" y="5406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rnd">
            <a:solidFill>
              <a:srgbClr val="000000"/>
            </a:solidFill>
            <a:prstDash val="sysDot"/>
            <a:round/>
          </a:ln>
        </p:spPr>
      </p:sp>
      <p:sp>
        <p:nvSpPr>
          <p:cNvPr name="Freeform 5" id="5"/>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4"/>
            <a:stretch>
              <a:fillRect l="0" t="0" r="0" b="0"/>
            </a:stretch>
          </a:blipFill>
        </p:spPr>
      </p:sp>
      <p:sp>
        <p:nvSpPr>
          <p:cNvPr name="Freeform 6" id="6"/>
          <p:cNvSpPr/>
          <p:nvPr/>
        </p:nvSpPr>
        <p:spPr>
          <a:xfrm flipH="false" flipV="false" rot="-5400000">
            <a:off x="12319877" y="6841307"/>
            <a:ext cx="3732064" cy="5406801"/>
          </a:xfrm>
          <a:custGeom>
            <a:avLst/>
            <a:gdLst/>
            <a:ahLst/>
            <a:cxnLst/>
            <a:rect r="r" b="b" t="t" l="l"/>
            <a:pathLst>
              <a:path h="5406801" w="3732064">
                <a:moveTo>
                  <a:pt x="0" y="0"/>
                </a:moveTo>
                <a:lnTo>
                  <a:pt x="3732064" y="0"/>
                </a:lnTo>
                <a:lnTo>
                  <a:pt x="3732064" y="5406801"/>
                </a:lnTo>
                <a:lnTo>
                  <a:pt x="0" y="54068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rnd">
            <a:solidFill>
              <a:srgbClr val="000000"/>
            </a:solidFill>
            <a:prstDash val="sysDot"/>
            <a:round/>
          </a:ln>
        </p:spPr>
      </p:sp>
      <p:sp>
        <p:nvSpPr>
          <p:cNvPr name="Freeform 7" id="7"/>
          <p:cNvSpPr/>
          <p:nvPr/>
        </p:nvSpPr>
        <p:spPr>
          <a:xfrm flipH="false" flipV="false" rot="-5400000">
            <a:off x="14219477" y="3092578"/>
            <a:ext cx="4317009" cy="6254236"/>
          </a:xfrm>
          <a:custGeom>
            <a:avLst/>
            <a:gdLst/>
            <a:ahLst/>
            <a:cxnLst/>
            <a:rect r="r" b="b" t="t" l="l"/>
            <a:pathLst>
              <a:path h="6254236" w="4317009">
                <a:moveTo>
                  <a:pt x="0" y="0"/>
                </a:moveTo>
                <a:lnTo>
                  <a:pt x="4317010" y="0"/>
                </a:lnTo>
                <a:lnTo>
                  <a:pt x="4317010" y="6254236"/>
                </a:lnTo>
                <a:lnTo>
                  <a:pt x="0" y="6254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w="28575" cap="rnd">
            <a:solidFill>
              <a:srgbClr val="000000"/>
            </a:solidFill>
            <a:prstDash val="sysDot"/>
            <a:round/>
          </a:ln>
        </p:spPr>
      </p:sp>
      <p:sp>
        <p:nvSpPr>
          <p:cNvPr name="Freeform 8" id="8"/>
          <p:cNvSpPr/>
          <p:nvPr/>
        </p:nvSpPr>
        <p:spPr>
          <a:xfrm flipH="false" flipV="false" rot="0">
            <a:off x="13602850" y="4312509"/>
            <a:ext cx="6984663" cy="5504744"/>
          </a:xfrm>
          <a:custGeom>
            <a:avLst/>
            <a:gdLst/>
            <a:ahLst/>
            <a:cxnLst/>
            <a:rect r="r" b="b" t="t" l="l"/>
            <a:pathLst>
              <a:path h="5504744" w="6984663">
                <a:moveTo>
                  <a:pt x="0" y="0"/>
                </a:moveTo>
                <a:lnTo>
                  <a:pt x="6984663" y="0"/>
                </a:lnTo>
                <a:lnTo>
                  <a:pt x="6984663" y="5504744"/>
                </a:lnTo>
                <a:lnTo>
                  <a:pt x="0" y="5504744"/>
                </a:lnTo>
                <a:lnTo>
                  <a:pt x="0" y="0"/>
                </a:lnTo>
                <a:close/>
              </a:path>
            </a:pathLst>
          </a:custGeom>
          <a:blipFill>
            <a:blip r:embed="rId5"/>
            <a:stretch>
              <a:fillRect l="0" t="0" r="0" b="0"/>
            </a:stretch>
          </a:blipFill>
        </p:spPr>
      </p:sp>
      <p:sp>
        <p:nvSpPr>
          <p:cNvPr name="Freeform 9" id="9"/>
          <p:cNvSpPr/>
          <p:nvPr/>
        </p:nvSpPr>
        <p:spPr>
          <a:xfrm flipH="false" flipV="true" rot="0">
            <a:off x="11276637" y="1488132"/>
            <a:ext cx="5261100" cy="3493779"/>
          </a:xfrm>
          <a:custGeom>
            <a:avLst/>
            <a:gdLst/>
            <a:ahLst/>
            <a:cxnLst/>
            <a:rect r="r" b="b" t="t" l="l"/>
            <a:pathLst>
              <a:path h="3493779" w="5261100">
                <a:moveTo>
                  <a:pt x="0" y="3493779"/>
                </a:moveTo>
                <a:lnTo>
                  <a:pt x="5261100" y="3493779"/>
                </a:lnTo>
                <a:lnTo>
                  <a:pt x="5261100" y="0"/>
                </a:lnTo>
                <a:lnTo>
                  <a:pt x="0" y="0"/>
                </a:lnTo>
                <a:lnTo>
                  <a:pt x="0" y="3493779"/>
                </a:lnTo>
                <a:close/>
              </a:path>
            </a:pathLst>
          </a:custGeom>
          <a:blipFill>
            <a:blip r:embed="rId6"/>
            <a:stretch>
              <a:fillRect l="0" t="0" r="0" b="0"/>
            </a:stretch>
          </a:blipFill>
        </p:spPr>
      </p:sp>
      <p:sp>
        <p:nvSpPr>
          <p:cNvPr name="TextBox 10" id="10"/>
          <p:cNvSpPr txBox="true"/>
          <p:nvPr/>
        </p:nvSpPr>
        <p:spPr>
          <a:xfrm rot="0">
            <a:off x="1676283" y="1024947"/>
            <a:ext cx="8115300" cy="935894"/>
          </a:xfrm>
          <a:prstGeom prst="rect">
            <a:avLst/>
          </a:prstGeom>
        </p:spPr>
        <p:txBody>
          <a:bodyPr anchor="t" rtlCol="false" tIns="0" lIns="0" bIns="0" rIns="0">
            <a:spAutoFit/>
          </a:bodyPr>
          <a:lstStyle/>
          <a:p>
            <a:pPr algn="ctr">
              <a:lnSpc>
                <a:spcPts val="3675"/>
              </a:lnSpc>
            </a:pPr>
            <a:r>
              <a:rPr lang="en-US" sz="3141" spc="59">
                <a:solidFill>
                  <a:srgbClr val="000000"/>
                </a:solidFill>
                <a:latin typeface="Open Sans Bold"/>
              </a:rPr>
              <a:t>Sentinel-1 product images in ".tiff" format</a:t>
            </a:r>
          </a:p>
        </p:txBody>
      </p:sp>
      <p:sp>
        <p:nvSpPr>
          <p:cNvPr name="TextBox 11" id="11"/>
          <p:cNvSpPr txBox="true"/>
          <p:nvPr/>
        </p:nvSpPr>
        <p:spPr>
          <a:xfrm rot="0">
            <a:off x="1657967" y="2220973"/>
            <a:ext cx="8133616" cy="7313536"/>
          </a:xfrm>
          <a:prstGeom prst="rect">
            <a:avLst/>
          </a:prstGeom>
        </p:spPr>
        <p:txBody>
          <a:bodyPr anchor="t" rtlCol="false" tIns="0" lIns="0" bIns="0" rIns="0">
            <a:spAutoFit/>
          </a:bodyPr>
          <a:lstStyle/>
          <a:p>
            <a:pPr algn="l">
              <a:lnSpc>
                <a:spcPts val="2414"/>
              </a:lnSpc>
            </a:pPr>
          </a:p>
          <a:p>
            <a:pPr algn="l">
              <a:lnSpc>
                <a:spcPts val="2414"/>
              </a:lnSpc>
            </a:pPr>
            <a:r>
              <a:rPr lang="en-US" sz="2063" spc="39">
                <a:solidFill>
                  <a:srgbClr val="000000"/>
                </a:solidFill>
                <a:latin typeface="Open Sans Bold"/>
              </a:rPr>
              <a:t>Satellites: </a:t>
            </a:r>
          </a:p>
          <a:p>
            <a:pPr algn="l" marL="445473" indent="-222737" lvl="1">
              <a:lnSpc>
                <a:spcPts val="2414"/>
              </a:lnSpc>
              <a:buFont typeface="Arial"/>
              <a:buChar char="•"/>
            </a:pPr>
            <a:r>
              <a:rPr lang="en-US" sz="2063" spc="39">
                <a:solidFill>
                  <a:srgbClr val="000000"/>
                </a:solidFill>
                <a:latin typeface="Open Sans"/>
              </a:rPr>
              <a:t>Sentinel-1A and Sentinel-1B (ESA’s Copernicus Program)</a:t>
            </a:r>
          </a:p>
          <a:p>
            <a:pPr algn="l" marL="445473" indent="-222737" lvl="1">
              <a:lnSpc>
                <a:spcPts val="2414"/>
              </a:lnSpc>
              <a:buFont typeface="Arial"/>
              <a:buChar char="•"/>
            </a:pPr>
            <a:r>
              <a:rPr lang="en-US" sz="2063" spc="39">
                <a:solidFill>
                  <a:srgbClr val="000000"/>
                </a:solidFill>
                <a:latin typeface="Open Sans"/>
              </a:rPr>
              <a:t>Equipped with: C-band Synthetic Aperture Radar (SAR)</a:t>
            </a:r>
          </a:p>
          <a:p>
            <a:pPr algn="l" marL="445473" indent="-222737" lvl="1">
              <a:lnSpc>
                <a:spcPts val="2414"/>
              </a:lnSpc>
              <a:buFont typeface="Arial"/>
              <a:buChar char="•"/>
            </a:pPr>
            <a:r>
              <a:rPr lang="en-US" sz="2063" spc="39">
                <a:solidFill>
                  <a:srgbClr val="000000"/>
                </a:solidFill>
                <a:latin typeface="Open Sans"/>
              </a:rPr>
              <a:t>Capabilities: All-weather, day/night data collection</a:t>
            </a:r>
          </a:p>
          <a:p>
            <a:pPr algn="l">
              <a:lnSpc>
                <a:spcPts val="2414"/>
              </a:lnSpc>
            </a:pPr>
          </a:p>
          <a:p>
            <a:pPr algn="l">
              <a:lnSpc>
                <a:spcPts val="2414"/>
              </a:lnSpc>
            </a:pPr>
            <a:r>
              <a:rPr lang="en-US" sz="2063" spc="39">
                <a:solidFill>
                  <a:srgbClr val="000000"/>
                </a:solidFill>
                <a:latin typeface="Open Sans Bold"/>
                <a:ea typeface="Open Sans Bold"/>
              </a:rPr>
              <a:t>Description of type of P﻿roduct used:</a:t>
            </a:r>
          </a:p>
          <a:p>
            <a:pPr algn="l" marL="445473" indent="-222737" lvl="1">
              <a:lnSpc>
                <a:spcPts val="2414"/>
              </a:lnSpc>
              <a:buFont typeface="Arial"/>
              <a:buChar char="•"/>
            </a:pPr>
            <a:r>
              <a:rPr lang="en-US" sz="2063" spc="39">
                <a:solidFill>
                  <a:srgbClr val="000000"/>
                </a:solidFill>
                <a:latin typeface="Open Sans"/>
              </a:rPr>
              <a:t>Mission: Sentinel-1A (S1A)</a:t>
            </a:r>
          </a:p>
          <a:p>
            <a:pPr algn="l" marL="445473" indent="-222737" lvl="1">
              <a:lnSpc>
                <a:spcPts val="2414"/>
              </a:lnSpc>
              <a:buFont typeface="Arial"/>
              <a:buChar char="•"/>
            </a:pPr>
            <a:r>
              <a:rPr lang="en-US" sz="2063" spc="39">
                <a:solidFill>
                  <a:srgbClr val="000000"/>
                </a:solidFill>
                <a:latin typeface="Open Sans"/>
              </a:rPr>
              <a:t>Product Type: Ground Range Detected (GRD)</a:t>
            </a:r>
          </a:p>
          <a:p>
            <a:pPr algn="l" marL="445473" indent="-222737" lvl="1">
              <a:lnSpc>
                <a:spcPts val="2414"/>
              </a:lnSpc>
              <a:buFont typeface="Arial"/>
              <a:buChar char="•"/>
            </a:pPr>
            <a:r>
              <a:rPr lang="en-US" sz="2063" spc="39">
                <a:solidFill>
                  <a:srgbClr val="000000"/>
                </a:solidFill>
                <a:latin typeface="Open Sans"/>
              </a:rPr>
              <a:t>Beam Mode: Interferometric Wide Swath</a:t>
            </a:r>
          </a:p>
          <a:p>
            <a:pPr algn="l" marL="445473" indent="-222737" lvl="1">
              <a:lnSpc>
                <a:spcPts val="2414"/>
              </a:lnSpc>
              <a:buFont typeface="Arial"/>
              <a:buChar char="•"/>
            </a:pPr>
            <a:r>
              <a:rPr lang="en-US" sz="2063" spc="39">
                <a:solidFill>
                  <a:srgbClr val="000000"/>
                </a:solidFill>
                <a:latin typeface="Open Sans"/>
              </a:rPr>
              <a:t>Processing Level: 1</a:t>
            </a:r>
          </a:p>
          <a:p>
            <a:pPr algn="l" marL="445473" indent="-222737" lvl="1">
              <a:lnSpc>
                <a:spcPts val="2414"/>
              </a:lnSpc>
              <a:buFont typeface="Arial"/>
              <a:buChar char="•"/>
            </a:pPr>
            <a:r>
              <a:rPr lang="en-US" sz="2063" spc="39">
                <a:solidFill>
                  <a:srgbClr val="000000"/>
                </a:solidFill>
                <a:latin typeface="Open Sans"/>
              </a:rPr>
              <a:t>Resolution Class: H (high)</a:t>
            </a:r>
          </a:p>
          <a:p>
            <a:pPr algn="l" marL="445473" indent="-222737" lvl="1">
              <a:lnSpc>
                <a:spcPts val="2414"/>
              </a:lnSpc>
              <a:buFont typeface="Arial"/>
              <a:buChar char="•"/>
            </a:pPr>
            <a:r>
              <a:rPr lang="en-US" sz="2063" spc="39">
                <a:solidFill>
                  <a:srgbClr val="000000"/>
                </a:solidFill>
                <a:latin typeface="Open Sans"/>
              </a:rPr>
              <a:t>Product Class: S (SAR standard)</a:t>
            </a:r>
          </a:p>
          <a:p>
            <a:pPr algn="l" marL="445473" indent="-222737" lvl="1">
              <a:lnSpc>
                <a:spcPts val="2414"/>
              </a:lnSpc>
              <a:buFont typeface="Arial"/>
              <a:buChar char="•"/>
            </a:pPr>
            <a:r>
              <a:rPr lang="en-US" sz="2063" spc="39">
                <a:solidFill>
                  <a:srgbClr val="000000"/>
                </a:solidFill>
                <a:latin typeface="Open Sans"/>
              </a:rPr>
              <a:t>Polarization: VV + VH</a:t>
            </a:r>
          </a:p>
          <a:p>
            <a:pPr algn="l">
              <a:lnSpc>
                <a:spcPts val="2414"/>
              </a:lnSpc>
            </a:pPr>
          </a:p>
          <a:p>
            <a:pPr algn="l">
              <a:lnSpc>
                <a:spcPts val="2414"/>
              </a:lnSpc>
            </a:pPr>
            <a:r>
              <a:rPr lang="en-US" sz="2063" spc="39">
                <a:solidFill>
                  <a:srgbClr val="000000"/>
                </a:solidFill>
                <a:latin typeface="Open Sans Bold"/>
              </a:rPr>
              <a:t>Specific Products Used were from regions in the:</a:t>
            </a:r>
          </a:p>
          <a:p>
            <a:pPr algn="l" marL="445473" indent="-222737" lvl="1">
              <a:lnSpc>
                <a:spcPts val="2414"/>
              </a:lnSpc>
              <a:buFont typeface="Arial"/>
              <a:buChar char="•"/>
            </a:pPr>
            <a:r>
              <a:rPr lang="en-US" sz="2063" spc="39">
                <a:solidFill>
                  <a:srgbClr val="000000"/>
                </a:solidFill>
                <a:latin typeface="Open Sans"/>
              </a:rPr>
              <a:t>South China Sea</a:t>
            </a:r>
          </a:p>
          <a:p>
            <a:pPr algn="l" marL="445473" indent="-222737" lvl="1">
              <a:lnSpc>
                <a:spcPts val="2414"/>
              </a:lnSpc>
              <a:buFont typeface="Arial"/>
              <a:buChar char="•"/>
            </a:pPr>
            <a:r>
              <a:rPr lang="en-US" sz="2063" spc="39">
                <a:solidFill>
                  <a:srgbClr val="000000"/>
                </a:solidFill>
                <a:latin typeface="Open Sans"/>
              </a:rPr>
              <a:t>Bay of Bengal</a:t>
            </a:r>
          </a:p>
          <a:p>
            <a:pPr algn="l" marL="445473" indent="-222737" lvl="1">
              <a:lnSpc>
                <a:spcPts val="2414"/>
              </a:lnSpc>
              <a:buFont typeface="Arial"/>
              <a:buChar char="•"/>
            </a:pPr>
            <a:r>
              <a:rPr lang="en-US" sz="2063" spc="39">
                <a:solidFill>
                  <a:srgbClr val="000000"/>
                </a:solidFill>
                <a:latin typeface="Open Sans"/>
              </a:rPr>
              <a:t>Red Sea</a:t>
            </a:r>
          </a:p>
          <a:p>
            <a:pPr algn="l">
              <a:lnSpc>
                <a:spcPts val="2414"/>
              </a:lnSpc>
            </a:pPr>
          </a:p>
          <a:p>
            <a:pPr algn="l">
              <a:lnSpc>
                <a:spcPts val="2414"/>
              </a:lnSpc>
            </a:pPr>
            <a:r>
              <a:rPr lang="en-US" sz="2063" spc="39">
                <a:solidFill>
                  <a:srgbClr val="000000"/>
                </a:solidFill>
                <a:latin typeface="Open Sans Bold"/>
              </a:rPr>
              <a:t>(Data extracted from the measurement folder (VH polarization) within the ".SAFE'' product. Provided in GeoTIFF format for Level-1 products)</a:t>
            </a:r>
          </a:p>
          <a:p>
            <a:pPr algn="l">
              <a:lnSpc>
                <a:spcPts val="2414"/>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4EDF4"/>
        </a:solidFill>
      </p:bgPr>
    </p:bg>
    <p:spTree>
      <p:nvGrpSpPr>
        <p:cNvPr id="1" name=""/>
        <p:cNvGrpSpPr/>
        <p:nvPr/>
      </p:nvGrpSpPr>
      <p:grpSpPr>
        <a:xfrm>
          <a:off x="0" y="0"/>
          <a:ext cx="0" cy="0"/>
          <a:chOff x="0" y="0"/>
          <a:chExt cx="0" cy="0"/>
        </a:xfrm>
      </p:grpSpPr>
      <p:sp>
        <p:nvSpPr>
          <p:cNvPr name="Freeform 2" id="2"/>
          <p:cNvSpPr/>
          <p:nvPr/>
        </p:nvSpPr>
        <p:spPr>
          <a:xfrm flipH="false" flipV="false" rot="0">
            <a:off x="17095182" y="296045"/>
            <a:ext cx="921815" cy="891349"/>
          </a:xfrm>
          <a:custGeom>
            <a:avLst/>
            <a:gdLst/>
            <a:ahLst/>
            <a:cxnLst/>
            <a:rect r="r" b="b" t="t" l="l"/>
            <a:pathLst>
              <a:path h="891349" w="921815">
                <a:moveTo>
                  <a:pt x="0" y="0"/>
                </a:moveTo>
                <a:lnTo>
                  <a:pt x="921815" y="0"/>
                </a:lnTo>
                <a:lnTo>
                  <a:pt x="921815" y="891349"/>
                </a:lnTo>
                <a:lnTo>
                  <a:pt x="0" y="891349"/>
                </a:lnTo>
                <a:lnTo>
                  <a:pt x="0" y="0"/>
                </a:lnTo>
                <a:close/>
              </a:path>
            </a:pathLst>
          </a:custGeom>
          <a:blipFill>
            <a:blip r:embed="rId2"/>
            <a:stretch>
              <a:fillRect l="0" t="0" r="0" b="0"/>
            </a:stretch>
          </a:blipFill>
        </p:spPr>
      </p:sp>
      <p:sp>
        <p:nvSpPr>
          <p:cNvPr name="Freeform 3" id="3"/>
          <p:cNvSpPr/>
          <p:nvPr/>
        </p:nvSpPr>
        <p:spPr>
          <a:xfrm flipH="false" flipV="false" rot="0">
            <a:off x="1028700" y="1781973"/>
            <a:ext cx="6134787" cy="6723054"/>
          </a:xfrm>
          <a:custGeom>
            <a:avLst/>
            <a:gdLst/>
            <a:ahLst/>
            <a:cxnLst/>
            <a:rect r="r" b="b" t="t" l="l"/>
            <a:pathLst>
              <a:path h="6723054" w="6134787">
                <a:moveTo>
                  <a:pt x="0" y="0"/>
                </a:moveTo>
                <a:lnTo>
                  <a:pt x="6134787" y="0"/>
                </a:lnTo>
                <a:lnTo>
                  <a:pt x="6134787" y="6723054"/>
                </a:lnTo>
                <a:lnTo>
                  <a:pt x="0" y="67230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7498074" y="4006167"/>
            <a:ext cx="9761226" cy="2274667"/>
            <a:chOff x="0" y="0"/>
            <a:chExt cx="13014969" cy="3032889"/>
          </a:xfrm>
        </p:grpSpPr>
        <p:sp>
          <p:nvSpPr>
            <p:cNvPr name="TextBox 5" id="5"/>
            <p:cNvSpPr txBox="true"/>
            <p:nvPr/>
          </p:nvSpPr>
          <p:spPr>
            <a:xfrm rot="0">
              <a:off x="2751531" y="2668822"/>
              <a:ext cx="7511907" cy="364067"/>
            </a:xfrm>
            <a:prstGeom prst="rect">
              <a:avLst/>
            </a:prstGeom>
          </p:spPr>
          <p:txBody>
            <a:bodyPr anchor="t" rtlCol="false" tIns="0" lIns="0" bIns="0" rIns="0">
              <a:spAutoFit/>
            </a:bodyPr>
            <a:lstStyle/>
            <a:p>
              <a:pPr algn="ctr" marL="0" indent="0" lvl="0">
                <a:lnSpc>
                  <a:spcPts val="1900"/>
                </a:lnSpc>
                <a:spcBef>
                  <a:spcPct val="0"/>
                </a:spcBef>
              </a:pPr>
              <a:r>
                <a:rPr lang="en-US" sz="2000">
                  <a:solidFill>
                    <a:srgbClr val="000000"/>
                  </a:solidFill>
                  <a:latin typeface="Open Sans"/>
                </a:rPr>
                <a:t>Streamlined Efficiency</a:t>
              </a:r>
            </a:p>
          </p:txBody>
        </p:sp>
        <p:sp>
          <p:nvSpPr>
            <p:cNvPr name="TextBox 6" id="6"/>
            <p:cNvSpPr txBox="true"/>
            <p:nvPr/>
          </p:nvSpPr>
          <p:spPr>
            <a:xfrm rot="0">
              <a:off x="0" y="314325"/>
              <a:ext cx="13014969" cy="1920876"/>
            </a:xfrm>
            <a:prstGeom prst="rect">
              <a:avLst/>
            </a:prstGeom>
          </p:spPr>
          <p:txBody>
            <a:bodyPr anchor="t" rtlCol="false" tIns="0" lIns="0" bIns="0" rIns="0">
              <a:spAutoFit/>
            </a:bodyPr>
            <a:lstStyle/>
            <a:p>
              <a:pPr algn="ctr" marL="0" indent="0" lvl="0">
                <a:lnSpc>
                  <a:spcPts val="9900"/>
                </a:lnSpc>
                <a:spcBef>
                  <a:spcPct val="0"/>
                </a:spcBef>
              </a:pPr>
              <a:r>
                <a:rPr lang="en-US" sz="11000">
                  <a:solidFill>
                    <a:srgbClr val="000000"/>
                  </a:solidFill>
                  <a:latin typeface="Open Sans Bold"/>
                </a:rPr>
                <a:t>Workflow</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DAGJqmrqav8</dc:identifier>
  <dcterms:modified xsi:type="dcterms:W3CDTF">2011-08-01T06:04:30Z</dcterms:modified>
  <cp:revision>1</cp:revision>
  <dc:title>Copy of Papers Involving 3D &amp; Robot Navigation</dc:title>
</cp:coreProperties>
</file>